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matic SC" panose="020B0604020202020204" charset="-79"/>
      <p:regular r:id="rId19"/>
      <p:bold r:id="rId20"/>
    </p:embeddedFont>
    <p:embeddedFont>
      <p:font typeface="Calibri" panose="020F0502020204030204" pitchFamily="34" charset="0"/>
      <p:regular r:id="rId21"/>
      <p:bold r:id="rId22"/>
      <p:italic r:id="rId23"/>
      <p:boldItalic r:id="rId24"/>
    </p:embeddedFont>
    <p:embeddedFont>
      <p:font typeface="Poppins" panose="020B0604020202020204" charset="-18"/>
      <p:regular r:id="rId25"/>
      <p:bold r:id="rId26"/>
      <p:italic r:id="rId27"/>
      <p:boldItalic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c75rhP+Tjv5UMXmjjbQI54b8n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C01482-53C6-4C52-A3A1-4D304912602D}">
  <a:tblStyle styleId="{99C01482-53C6-4C52-A3A1-4D30491260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a7b5a2925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a7b5a2925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a7b5a2925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a7b5a2925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a7b5a2925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a7b5a2925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a7b5a292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a7b5a292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a7b5a2925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a7b5a2925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a7b5a2925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a7b5a2925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a7c49edd0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a7c49edd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lickr.com/photos/mariaeklind/28099654262" TargetMode="External"/><Relationship Id="rId5" Type="http://schemas.openxmlformats.org/officeDocument/2006/relationships/image" Target="../media/image3.jpg"/><Relationship Id="rId10" Type="http://schemas.openxmlformats.org/officeDocument/2006/relationships/hyperlink" Target="https://creativecommons.org/licenses/by/3.0/" TargetMode="External"/><Relationship Id="rId4" Type="http://schemas.openxmlformats.org/officeDocument/2006/relationships/image" Target="../media/image2.jpg"/><Relationship Id="rId9" Type="http://schemas.openxmlformats.org/officeDocument/2006/relationships/hyperlink" Target="https://www.flickr.com/photos/ulfk/79766874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subTitle" idx="1"/>
          </p:nvPr>
        </p:nvSpPr>
        <p:spPr>
          <a:xfrm>
            <a:off x="1524000" y="17732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12121"/>
              </a:buClr>
              <a:buSzPts val="4400"/>
              <a:buNone/>
            </a:pPr>
            <a:r>
              <a:rPr lang="en-GB" sz="4400" b="1" i="0" u="none" strike="noStrike">
                <a:solidFill>
                  <a:srgbClr val="212121"/>
                </a:solidFill>
                <a:latin typeface="Amatic SC"/>
                <a:ea typeface="Amatic SC"/>
                <a:cs typeface="Amatic SC"/>
                <a:sym typeface="Amatic SC"/>
              </a:rPr>
              <a:t>Best4ent C1 joint Staff Training Activity </a:t>
            </a:r>
            <a:endParaRPr/>
          </a:p>
          <a:p>
            <a:pPr marL="0" lvl="0" indent="0" algn="ctr" rtl="0">
              <a:lnSpc>
                <a:spcPct val="90000"/>
              </a:lnSpc>
              <a:spcBef>
                <a:spcPts val="1000"/>
              </a:spcBef>
              <a:spcAft>
                <a:spcPts val="0"/>
              </a:spcAft>
              <a:buClr>
                <a:srgbClr val="212121"/>
              </a:buClr>
              <a:buSzPts val="4400"/>
              <a:buNone/>
            </a:pPr>
            <a:r>
              <a:rPr lang="en-GB" sz="4400" b="1">
                <a:solidFill>
                  <a:srgbClr val="212121"/>
                </a:solidFill>
                <a:latin typeface="Amatic SC"/>
                <a:ea typeface="Amatic SC"/>
                <a:cs typeface="Amatic SC"/>
                <a:sym typeface="Amatic SC"/>
              </a:rPr>
              <a:t>(Malmo, Lund, Sweden)</a:t>
            </a:r>
            <a:endParaRPr sz="4400"/>
          </a:p>
        </p:txBody>
      </p:sp>
      <p:pic>
        <p:nvPicPr>
          <p:cNvPr id="85" name="Google Shape;85;p1"/>
          <p:cNvPicPr preferRelativeResize="0"/>
          <p:nvPr/>
        </p:nvPicPr>
        <p:blipFill rotWithShape="1">
          <a:blip r:embed="rId3">
            <a:alphaModFix/>
          </a:blip>
          <a:srcRect/>
          <a:stretch/>
        </p:blipFill>
        <p:spPr>
          <a:xfrm>
            <a:off x="280348" y="195264"/>
            <a:ext cx="1673957" cy="1114331"/>
          </a:xfrm>
          <a:prstGeom prst="rect">
            <a:avLst/>
          </a:prstGeom>
          <a:noFill/>
          <a:ln>
            <a:noFill/>
          </a:ln>
        </p:spPr>
      </p:pic>
      <p:pic>
        <p:nvPicPr>
          <p:cNvPr id="86" name="Google Shape;86;p1"/>
          <p:cNvPicPr preferRelativeResize="0"/>
          <p:nvPr/>
        </p:nvPicPr>
        <p:blipFill rotWithShape="1">
          <a:blip r:embed="rId4">
            <a:alphaModFix/>
          </a:blip>
          <a:srcRect/>
          <a:stretch/>
        </p:blipFill>
        <p:spPr>
          <a:xfrm>
            <a:off x="8814817" y="195264"/>
            <a:ext cx="3377183" cy="964784"/>
          </a:xfrm>
          <a:prstGeom prst="rect">
            <a:avLst/>
          </a:prstGeom>
          <a:noFill/>
          <a:ln>
            <a:noFill/>
          </a:ln>
        </p:spPr>
      </p:pic>
      <p:pic>
        <p:nvPicPr>
          <p:cNvPr id="87" name="Google Shape;87;p1" descr="A picture containing building, outdoor, city&#10;&#10;Description automatically generated"/>
          <p:cNvPicPr preferRelativeResize="0"/>
          <p:nvPr/>
        </p:nvPicPr>
        <p:blipFill rotWithShape="1">
          <a:blip r:embed="rId5">
            <a:alphaModFix/>
          </a:blip>
          <a:srcRect/>
          <a:stretch/>
        </p:blipFill>
        <p:spPr>
          <a:xfrm>
            <a:off x="1223963" y="3763551"/>
            <a:ext cx="4349524" cy="2784886"/>
          </a:xfrm>
          <a:prstGeom prst="rect">
            <a:avLst/>
          </a:prstGeom>
          <a:noFill/>
          <a:ln>
            <a:noFill/>
          </a:ln>
        </p:spPr>
      </p:pic>
      <p:sp>
        <p:nvSpPr>
          <p:cNvPr id="88" name="Google Shape;88;p1"/>
          <p:cNvSpPr txBox="1"/>
          <p:nvPr/>
        </p:nvSpPr>
        <p:spPr>
          <a:xfrm>
            <a:off x="1223963" y="6730711"/>
            <a:ext cx="434952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This Photo</a:t>
            </a:r>
            <a:r>
              <a:rPr lang="en-GB" sz="900" b="0" i="0" u="none" strike="noStrike" cap="none">
                <a:solidFill>
                  <a:schemeClr val="dk1"/>
                </a:solidFill>
                <a:latin typeface="Calibri"/>
                <a:ea typeface="Calibri"/>
                <a:cs typeface="Calibri"/>
                <a:sym typeface="Calibri"/>
              </a:rPr>
              <a:t> by Unknown Author is licensed under </a:t>
            </a:r>
            <a:r>
              <a:rPr lang="en-GB" sz="9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CC BY-SA</a:t>
            </a:r>
            <a:endParaRPr sz="900">
              <a:solidFill>
                <a:schemeClr val="dk1"/>
              </a:solidFill>
              <a:latin typeface="Calibri"/>
              <a:ea typeface="Calibri"/>
              <a:cs typeface="Calibri"/>
              <a:sym typeface="Calibri"/>
            </a:endParaRPr>
          </a:p>
        </p:txBody>
      </p:sp>
      <p:pic>
        <p:nvPicPr>
          <p:cNvPr id="89" name="Google Shape;89;p1" descr="A picture containing sky, outdoor, building, church&#10;&#10;Description automatically generated"/>
          <p:cNvPicPr preferRelativeResize="0"/>
          <p:nvPr/>
        </p:nvPicPr>
        <p:blipFill rotWithShape="1">
          <a:blip r:embed="rId8">
            <a:alphaModFix/>
          </a:blip>
          <a:srcRect/>
          <a:stretch/>
        </p:blipFill>
        <p:spPr>
          <a:xfrm>
            <a:off x="6618514" y="3753020"/>
            <a:ext cx="4354285" cy="2700167"/>
          </a:xfrm>
          <a:prstGeom prst="rect">
            <a:avLst/>
          </a:prstGeom>
          <a:noFill/>
          <a:ln>
            <a:noFill/>
          </a:ln>
        </p:spPr>
      </p:pic>
      <p:sp>
        <p:nvSpPr>
          <p:cNvPr id="90" name="Google Shape;90;p1"/>
          <p:cNvSpPr txBox="1"/>
          <p:nvPr/>
        </p:nvSpPr>
        <p:spPr>
          <a:xfrm>
            <a:off x="6618514" y="6638299"/>
            <a:ext cx="435428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This Photo</a:t>
            </a:r>
            <a:r>
              <a:rPr lang="en-GB" sz="900">
                <a:solidFill>
                  <a:schemeClr val="dk1"/>
                </a:solidFill>
                <a:latin typeface="Calibri"/>
                <a:ea typeface="Calibri"/>
                <a:cs typeface="Calibri"/>
                <a:sym typeface="Calibri"/>
              </a:rPr>
              <a:t> by Unknown Author is licensed under </a:t>
            </a:r>
            <a:r>
              <a:rPr lang="en-GB" sz="9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CC BY</a:t>
            </a:r>
            <a:endParaRPr sz="9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6"/>
          <p:cNvSpPr txBox="1">
            <a:spLocks noGrp="1"/>
          </p:cNvSpPr>
          <p:nvPr>
            <p:ph type="title"/>
          </p:nvPr>
        </p:nvSpPr>
        <p:spPr>
          <a:xfrm>
            <a:off x="838200" y="400051"/>
            <a:ext cx="10515600" cy="127023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sz="6600">
                <a:solidFill>
                  <a:schemeClr val="dk1"/>
                </a:solidFill>
                <a:latin typeface="Calibri"/>
                <a:ea typeface="Calibri"/>
                <a:cs typeface="Calibri"/>
                <a:sym typeface="Calibri"/>
              </a:rPr>
              <a:t>  Visit to Lund Ideon </a:t>
            </a:r>
            <a:r>
              <a:rPr lang="en-GB" sz="6600"/>
              <a:t>Innovation</a:t>
            </a:r>
            <a:endParaRPr/>
          </a:p>
        </p:txBody>
      </p:sp>
      <p:sp>
        <p:nvSpPr>
          <p:cNvPr id="163" name="Google Shape;163;p6"/>
          <p:cNvSpPr/>
          <p:nvPr/>
        </p:nvSpPr>
        <p:spPr>
          <a:xfrm>
            <a:off x="3972682" y="1661139"/>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6" descr="A group of people in a room&#10;&#10;Description automatically generated with medium confidence"/>
          <p:cNvPicPr preferRelativeResize="0"/>
          <p:nvPr/>
        </p:nvPicPr>
        <p:blipFill rotWithShape="1">
          <a:blip r:embed="rId3">
            <a:alphaModFix/>
          </a:blip>
          <a:srcRect t="22394" r="3" b="2"/>
          <a:stretch/>
        </p:blipFill>
        <p:spPr>
          <a:xfrm>
            <a:off x="510365" y="2604527"/>
            <a:ext cx="3524888" cy="3647338"/>
          </a:xfrm>
          <a:custGeom>
            <a:avLst/>
            <a:gdLst/>
            <a:ahLst/>
            <a:cxnLst/>
            <a:rect l="l" t="t" r="r" b="b"/>
            <a:pathLst>
              <a:path w="3524888" h="3647338" extrusionOk="0">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ln>
            <a:noFill/>
          </a:ln>
        </p:spPr>
      </p:pic>
      <p:pic>
        <p:nvPicPr>
          <p:cNvPr id="165" name="Google Shape;165;p6" descr="A group of people sitting in a room&#10;&#10;Description automatically generated with medium confidence"/>
          <p:cNvPicPr preferRelativeResize="0">
            <a:picLocks noGrp="1"/>
          </p:cNvPicPr>
          <p:nvPr>
            <p:ph type="body" idx="1"/>
          </p:nvPr>
        </p:nvPicPr>
        <p:blipFill rotWithShape="1">
          <a:blip r:embed="rId4">
            <a:alphaModFix/>
          </a:blip>
          <a:srcRect t="20142" r="3" b="2255"/>
          <a:stretch/>
        </p:blipFill>
        <p:spPr>
          <a:xfrm>
            <a:off x="4333556" y="2604527"/>
            <a:ext cx="3524888" cy="3647338"/>
          </a:xfrm>
          <a:prstGeom prst="rect">
            <a:avLst/>
          </a:prstGeom>
          <a:noFill/>
          <a:ln>
            <a:noFill/>
          </a:ln>
        </p:spPr>
      </p:pic>
      <p:pic>
        <p:nvPicPr>
          <p:cNvPr id="166" name="Google Shape;166;p6" descr="A group of people sitting in a room&#10;&#10;Description automatically generated with medium confidence"/>
          <p:cNvPicPr preferRelativeResize="0"/>
          <p:nvPr/>
        </p:nvPicPr>
        <p:blipFill rotWithShape="1">
          <a:blip r:embed="rId4">
            <a:alphaModFix/>
          </a:blip>
          <a:srcRect t="20142" r="3" b="2255"/>
          <a:stretch/>
        </p:blipFill>
        <p:spPr>
          <a:xfrm>
            <a:off x="8156747" y="2604528"/>
            <a:ext cx="3524888" cy="3647338"/>
          </a:xfrm>
          <a:custGeom>
            <a:avLst/>
            <a:gdLst/>
            <a:ahLst/>
            <a:cxnLst/>
            <a:rect l="l" t="t" r="r" b="b"/>
            <a:pathLst>
              <a:path w="3524888" h="3647338" extrusionOk="0">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a7b5a29252_0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Ideon Innovation</a:t>
            </a:r>
            <a:endParaRPr/>
          </a:p>
        </p:txBody>
      </p:sp>
      <p:sp>
        <p:nvSpPr>
          <p:cNvPr id="172" name="Google Shape;172;g1a7b5a29252_0_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GB" sz="2217" b="1">
                <a:solidFill>
                  <a:srgbClr val="767676"/>
                </a:solidFill>
                <a:highlight>
                  <a:srgbClr val="FFFFFF"/>
                </a:highlight>
                <a:latin typeface="Roboto"/>
                <a:ea typeface="Roboto"/>
                <a:cs typeface="Roboto"/>
                <a:sym typeface="Roboto"/>
              </a:rPr>
              <a:t>I</a:t>
            </a:r>
            <a:r>
              <a:rPr lang="en-GB" sz="2217" b="1">
                <a:solidFill>
                  <a:srgbClr val="767676"/>
                </a:solidFill>
                <a:highlight>
                  <a:srgbClr val="FFFFFF"/>
                </a:highlight>
                <a:latin typeface="Arial"/>
                <a:ea typeface="Arial"/>
                <a:cs typeface="Arial"/>
                <a:sym typeface="Arial"/>
              </a:rPr>
              <a:t>deon Innovation</a:t>
            </a:r>
            <a:r>
              <a:rPr lang="en-GB" sz="2217">
                <a:solidFill>
                  <a:srgbClr val="71777D"/>
                </a:solidFill>
                <a:highlight>
                  <a:srgbClr val="FFFFFF"/>
                </a:highlight>
                <a:latin typeface="Arial"/>
                <a:ea typeface="Arial"/>
                <a:cs typeface="Arial"/>
                <a:sym typeface="Arial"/>
              </a:rPr>
              <a:t> is an</a:t>
            </a:r>
            <a:r>
              <a:rPr lang="en-GB" sz="2217" b="1">
                <a:solidFill>
                  <a:srgbClr val="767676"/>
                </a:solidFill>
                <a:highlight>
                  <a:srgbClr val="FFFFFF"/>
                </a:highlight>
                <a:latin typeface="Arial"/>
                <a:ea typeface="Arial"/>
                <a:cs typeface="Arial"/>
                <a:sym typeface="Arial"/>
              </a:rPr>
              <a:t> incubator</a:t>
            </a:r>
            <a:r>
              <a:rPr lang="en-GB" sz="2217">
                <a:solidFill>
                  <a:srgbClr val="71777D"/>
                </a:solidFill>
                <a:highlight>
                  <a:srgbClr val="FFFFFF"/>
                </a:highlight>
                <a:latin typeface="Arial"/>
                <a:ea typeface="Arial"/>
                <a:cs typeface="Arial"/>
                <a:sym typeface="Arial"/>
              </a:rPr>
              <a:t> that develops entrepreneurs, ideas and companies through well-chosen, value-creating activities and supportive resources. With experienced business coaching and broad collaboration. </a:t>
            </a:r>
            <a:endParaRPr sz="2217">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50" b="1">
                <a:solidFill>
                  <a:srgbClr val="2A2A2A"/>
                </a:solidFill>
                <a:latin typeface="Arial"/>
                <a:ea typeface="Arial"/>
                <a:cs typeface="Arial"/>
                <a:sym typeface="Arial"/>
              </a:rPr>
              <a:t>Ideon Innovation is a </a:t>
            </a:r>
            <a:r>
              <a:rPr lang="en-GB" sz="2050" b="1">
                <a:solidFill>
                  <a:srgbClr val="68BFAE"/>
                </a:solidFill>
                <a:latin typeface="Arial"/>
                <a:ea typeface="Arial"/>
                <a:cs typeface="Arial"/>
                <a:sym typeface="Arial"/>
              </a:rPr>
              <a:t>greenhouse</a:t>
            </a:r>
            <a:r>
              <a:rPr lang="en-GB" sz="2050" b="1">
                <a:solidFill>
                  <a:srgbClr val="6AC0AE"/>
                </a:solidFill>
                <a:latin typeface="Arial"/>
                <a:ea typeface="Arial"/>
                <a:cs typeface="Arial"/>
                <a:sym typeface="Arial"/>
              </a:rPr>
              <a:t> </a:t>
            </a:r>
            <a:r>
              <a:rPr lang="en-GB" sz="2050" b="1">
                <a:solidFill>
                  <a:srgbClr val="2A2A2A"/>
                </a:solidFill>
                <a:latin typeface="Arial"/>
                <a:ea typeface="Arial"/>
                <a:cs typeface="Arial"/>
                <a:sym typeface="Arial"/>
              </a:rPr>
              <a:t>for new ideas and a coworking space that help startups to grow to their dreams. They are located in the middle of the Ideon Science Park in Lund – a nurturing environment for innovation and collaboration.</a:t>
            </a:r>
            <a:endParaRPr sz="2050" b="1">
              <a:solidFill>
                <a:srgbClr val="2A2A2A"/>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50" b="1">
                <a:solidFill>
                  <a:srgbClr val="2A2A2A"/>
                </a:solidFill>
                <a:latin typeface="Arial"/>
                <a:ea typeface="Arial"/>
                <a:cs typeface="Arial"/>
                <a:sym typeface="Arial"/>
              </a:rPr>
              <a:t>It is a place for people and a place for passion. They firmly believe that together with us you can achieve great things! </a:t>
            </a:r>
            <a:endParaRPr sz="2050" b="1">
              <a:solidFill>
                <a:srgbClr val="2A2A2A"/>
              </a:solidFill>
              <a:latin typeface="Arial"/>
              <a:ea typeface="Arial"/>
              <a:cs typeface="Arial"/>
              <a:sym typeface="Arial"/>
            </a:endParaRPr>
          </a:p>
          <a:p>
            <a:pPr marL="0" lvl="0" indent="0" algn="l" rtl="0">
              <a:spcBef>
                <a:spcPts val="1000"/>
              </a:spcBef>
              <a:spcAft>
                <a:spcPts val="0"/>
              </a:spcAft>
              <a:buNone/>
            </a:pPr>
            <a:endParaRPr/>
          </a:p>
        </p:txBody>
      </p:sp>
      <p:sp>
        <p:nvSpPr>
          <p:cNvPr id="173" name="Google Shape;173;g1a7b5a29252_0_14"/>
          <p:cNvSpPr/>
          <p:nvPr/>
        </p:nvSpPr>
        <p:spPr>
          <a:xfrm>
            <a:off x="3972682" y="1661139"/>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7"/>
          <p:cNvSpPr/>
          <p:nvPr/>
        </p:nvSpPr>
        <p:spPr>
          <a:xfrm>
            <a:off x="1525"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7"/>
          <p:cNvSpPr txBox="1">
            <a:spLocks noGrp="1"/>
          </p:cNvSpPr>
          <p:nvPr>
            <p:ph type="title"/>
          </p:nvPr>
        </p:nvSpPr>
        <p:spPr>
          <a:xfrm>
            <a:off x="890338" y="640080"/>
            <a:ext cx="3734014" cy="356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Visit to South Plains Brewing Factory </a:t>
            </a:r>
            <a:endParaRPr/>
          </a:p>
        </p:txBody>
      </p:sp>
      <p:sp>
        <p:nvSpPr>
          <p:cNvPr id="180" name="Google Shape;180;p7"/>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7" descr="A group of people in a room&#10;&#10;Description automatically generated with medium confidence"/>
          <p:cNvPicPr preferRelativeResize="0">
            <a:picLocks noGrp="1"/>
          </p:cNvPicPr>
          <p:nvPr>
            <p:ph type="body" idx="1"/>
          </p:nvPr>
        </p:nvPicPr>
        <p:blipFill rotWithShape="1">
          <a:blip r:embed="rId3">
            <a:alphaModFix/>
          </a:blip>
          <a:srcRect l="3673" r="21100"/>
          <a:stretch/>
        </p:blipFill>
        <p:spPr>
          <a:xfrm>
            <a:off x="5311702" y="10"/>
            <a:ext cx="6878775" cy="6857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a7b5a29252_0_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GB" sz="5400"/>
              <a:t>South Plains Brewing Factory </a:t>
            </a:r>
            <a:endParaRPr/>
          </a:p>
          <a:p>
            <a:pPr marL="0" lvl="0" indent="0" algn="l" rtl="0">
              <a:spcBef>
                <a:spcPts val="0"/>
              </a:spcBef>
              <a:spcAft>
                <a:spcPts val="0"/>
              </a:spcAft>
              <a:buNone/>
            </a:pPr>
            <a:endParaRPr/>
          </a:p>
        </p:txBody>
      </p:sp>
      <p:sp>
        <p:nvSpPr>
          <p:cNvPr id="187" name="Google Shape;187;g1a7b5a29252_0_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sz="1800">
                <a:highlight>
                  <a:schemeClr val="lt1"/>
                </a:highlight>
                <a:latin typeface="Roboto"/>
                <a:ea typeface="Roboto"/>
                <a:cs typeface="Roboto"/>
                <a:sym typeface="Roboto"/>
              </a:rPr>
              <a:t>South Plains Brewing Company is a microbrewery located in Malmö, Sweden and aims to release high quality, hand-crafted artisan ales made only with the purest ingredients.</a:t>
            </a:r>
            <a:r>
              <a:rPr lang="en-GB" sz="1800" b="1" i="1">
                <a:highlight>
                  <a:schemeClr val="lt1"/>
                </a:highlight>
                <a:latin typeface="Roboto"/>
                <a:ea typeface="Roboto"/>
                <a:cs typeface="Roboto"/>
                <a:sym typeface="Roboto"/>
              </a:rPr>
              <a:t>To bring inspiration and innovation to craft beer in Sweden.</a:t>
            </a:r>
            <a:r>
              <a:rPr lang="en-GB" sz="1800">
                <a:highlight>
                  <a:schemeClr val="lt1"/>
                </a:highlight>
                <a:latin typeface="Roboto"/>
                <a:ea typeface="Roboto"/>
                <a:cs typeface="Roboto"/>
                <a:sym typeface="Roboto"/>
              </a:rPr>
              <a:t> </a:t>
            </a:r>
            <a:r>
              <a:rPr lang="en-GB" sz="1800" b="1" i="1">
                <a:highlight>
                  <a:schemeClr val="lt1"/>
                </a:highlight>
                <a:latin typeface="Roboto"/>
                <a:ea typeface="Roboto"/>
                <a:cs typeface="Roboto"/>
                <a:sym typeface="Roboto"/>
              </a:rPr>
              <a:t>These are the Fundamental Values we as an Organization Have.</a:t>
            </a:r>
            <a:endParaRPr sz="1800" b="1" i="1">
              <a:highlight>
                <a:schemeClr val="lt1"/>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GB" sz="1800" i="1">
                <a:highlight>
                  <a:schemeClr val="lt1"/>
                </a:highlight>
                <a:latin typeface="Roboto"/>
                <a:ea typeface="Roboto"/>
                <a:cs typeface="Roboto"/>
                <a:sym typeface="Roboto"/>
              </a:rPr>
              <a:t>Commitment to Sustainability</a:t>
            </a:r>
            <a:endParaRPr sz="1800" i="1">
              <a:highlight>
                <a:schemeClr val="lt1"/>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GB" sz="1800" i="1">
                <a:highlight>
                  <a:schemeClr val="lt1"/>
                </a:highlight>
                <a:latin typeface="Roboto"/>
                <a:ea typeface="Roboto"/>
                <a:cs typeface="Roboto"/>
                <a:sym typeface="Roboto"/>
              </a:rPr>
              <a:t>Community Oriented</a:t>
            </a:r>
            <a:endParaRPr sz="1800" i="1">
              <a:highlight>
                <a:schemeClr val="lt1"/>
              </a:highlight>
              <a:latin typeface="Roboto"/>
              <a:ea typeface="Roboto"/>
              <a:cs typeface="Roboto"/>
              <a:sym typeface="Roboto"/>
            </a:endParaRPr>
          </a:p>
          <a:p>
            <a:pPr marL="457200" lvl="0" indent="-342900" algn="l" rtl="0">
              <a:lnSpc>
                <a:spcPct val="115000"/>
              </a:lnSpc>
              <a:spcBef>
                <a:spcPts val="0"/>
              </a:spcBef>
              <a:spcAft>
                <a:spcPts val="0"/>
              </a:spcAft>
              <a:buClr>
                <a:schemeClr val="dk1"/>
              </a:buClr>
              <a:buSzPts val="1800"/>
              <a:buFont typeface="Roboto"/>
              <a:buChar char="●"/>
            </a:pPr>
            <a:r>
              <a:rPr lang="en-GB" sz="1800" i="1">
                <a:highlight>
                  <a:schemeClr val="lt1"/>
                </a:highlight>
                <a:latin typeface="Roboto"/>
                <a:ea typeface="Roboto"/>
                <a:cs typeface="Roboto"/>
                <a:sym typeface="Roboto"/>
              </a:rPr>
              <a:t>Innovation &amp; Exellency</a:t>
            </a:r>
            <a:endParaRPr sz="1800" i="1">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GB" sz="1800" i="1">
                <a:highlight>
                  <a:schemeClr val="lt1"/>
                </a:highlight>
                <a:latin typeface="Roboto"/>
                <a:ea typeface="Roboto"/>
                <a:cs typeface="Roboto"/>
                <a:sym typeface="Roboto"/>
              </a:rPr>
              <a:t>South plains Brewery was founded by an entrepreneur by the name of </a:t>
            </a:r>
            <a:r>
              <a:rPr lang="en-GB" sz="1800">
                <a:highlight>
                  <a:schemeClr val="lt1"/>
                </a:highlight>
                <a:latin typeface="Roboto"/>
                <a:ea typeface="Roboto"/>
                <a:cs typeface="Roboto"/>
                <a:sym typeface="Roboto"/>
              </a:rPr>
              <a:t> Jeffrey Scott Brown.</a:t>
            </a:r>
            <a:endParaRPr sz="1800" i="1">
              <a:highlight>
                <a:schemeClr val="lt1"/>
              </a:highlight>
              <a:latin typeface="Roboto"/>
              <a:ea typeface="Roboto"/>
              <a:cs typeface="Roboto"/>
              <a:sym typeface="Roboto"/>
            </a:endParaRPr>
          </a:p>
          <a:p>
            <a:pPr marL="0" lvl="0" indent="0" algn="l" rtl="0">
              <a:spcBef>
                <a:spcPts val="1000"/>
              </a:spcBef>
              <a:spcAft>
                <a:spcPts val="0"/>
              </a:spcAft>
              <a:buNone/>
            </a:pPr>
            <a:endParaRPr sz="1800">
              <a:solidFill>
                <a:srgbClr val="FFFFFF"/>
              </a:solidFill>
              <a:highlight>
                <a:srgbClr val="242828"/>
              </a:highlight>
              <a:latin typeface="Roboto"/>
              <a:ea typeface="Roboto"/>
              <a:cs typeface="Roboto"/>
              <a:sym typeface="Roboto"/>
            </a:endParaRPr>
          </a:p>
        </p:txBody>
      </p:sp>
      <p:sp>
        <p:nvSpPr>
          <p:cNvPr id="188" name="Google Shape;188;g1a7b5a29252_0_42"/>
          <p:cNvSpPr/>
          <p:nvPr/>
        </p:nvSpPr>
        <p:spPr>
          <a:xfrm>
            <a:off x="3972682" y="1661139"/>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8"/>
          <p:cNvSpPr txBox="1">
            <a:spLocks noGrp="1"/>
          </p:cNvSpPr>
          <p:nvPr>
            <p:ph type="title"/>
          </p:nvPr>
        </p:nvSpPr>
        <p:spPr>
          <a:xfrm>
            <a:off x="890338" y="640080"/>
            <a:ext cx="3734014" cy="356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                  Visit to Level Malmö</a:t>
            </a:r>
            <a:endParaRPr/>
          </a:p>
        </p:txBody>
      </p:sp>
      <p:sp>
        <p:nvSpPr>
          <p:cNvPr id="195" name="Google Shape;195;p8"/>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6" name="Google Shape;196;p8" descr="A group of people posing for a photo&#10;&#10;Description automatically generated"/>
          <p:cNvPicPr preferRelativeResize="0">
            <a:picLocks noGrp="1"/>
          </p:cNvPicPr>
          <p:nvPr>
            <p:ph type="body" idx="1"/>
          </p:nvPr>
        </p:nvPicPr>
        <p:blipFill rotWithShape="1">
          <a:blip r:embed="rId3">
            <a:alphaModFix/>
          </a:blip>
          <a:srcRect l="16927" r="7845"/>
          <a:stretch/>
        </p:blipFill>
        <p:spPr>
          <a:xfrm>
            <a:off x="5311702" y="10"/>
            <a:ext cx="6878775" cy="68579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a7b5a29252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                        Level Malmö</a:t>
            </a:r>
            <a:endParaRPr/>
          </a:p>
        </p:txBody>
      </p:sp>
      <p:sp>
        <p:nvSpPr>
          <p:cNvPr id="202" name="Google Shape;202;g1a7b5a29252_0_7"/>
          <p:cNvSpPr txBox="1">
            <a:spLocks noGrp="1"/>
          </p:cNvSpPr>
          <p:nvPr>
            <p:ph type="body" idx="1"/>
          </p:nvPr>
        </p:nvSpPr>
        <p:spPr>
          <a:xfrm>
            <a:off x="838200" y="231775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sz="2450" b="1">
                <a:solidFill>
                  <a:srgbClr val="111111"/>
                </a:solidFill>
                <a:highlight>
                  <a:srgbClr val="FFFFFF"/>
                </a:highlight>
              </a:rPr>
              <a:t>LEVEL</a:t>
            </a:r>
            <a:r>
              <a:rPr lang="en-GB" sz="2450">
                <a:solidFill>
                  <a:srgbClr val="111111"/>
                </a:solidFill>
                <a:highlight>
                  <a:srgbClr val="FFFFFF"/>
                </a:highlight>
              </a:rPr>
              <a:t> exists to bring your dreams to fruition and to put Malmö on the map as an international hub for positive global impact. Through strategic alliances, collaborative efforts, and custom business services, LEVEL is slated to be Malmö’s most powerful engine for international relations.</a:t>
            </a:r>
            <a:endParaRPr sz="3900"/>
          </a:p>
        </p:txBody>
      </p:sp>
      <p:sp>
        <p:nvSpPr>
          <p:cNvPr id="203" name="Google Shape;203;g1a7b5a29252_0_7"/>
          <p:cNvSpPr/>
          <p:nvPr/>
        </p:nvSpPr>
        <p:spPr>
          <a:xfrm>
            <a:off x="3810000" y="1776977"/>
            <a:ext cx="4572000" cy="18288"/>
          </a:xfrm>
          <a:custGeom>
            <a:avLst/>
            <a:gdLst/>
            <a:ahLst/>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Feedback from Level Malmö</a:t>
            </a:r>
            <a:endParaRPr/>
          </a:p>
        </p:txBody>
      </p:sp>
      <p:sp>
        <p:nvSpPr>
          <p:cNvPr id="210" name="Google Shape;210;p9"/>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GB" sz="2200"/>
              <a:t>They were happy to host us and share their business.</a:t>
            </a:r>
            <a:endParaRPr/>
          </a:p>
          <a:p>
            <a:pPr marL="228600" lvl="0" indent="-228600" algn="l" rtl="0">
              <a:lnSpc>
                <a:spcPct val="90000"/>
              </a:lnSpc>
              <a:spcBef>
                <a:spcPts val="1000"/>
              </a:spcBef>
              <a:spcAft>
                <a:spcPts val="0"/>
              </a:spcAft>
              <a:buClr>
                <a:schemeClr val="dk1"/>
              </a:buClr>
              <a:buSzPts val="2200"/>
              <a:buChar char="•"/>
            </a:pPr>
            <a:r>
              <a:rPr lang="en-GB" sz="2200"/>
              <a:t> We shared our Entrepreneurial practices</a:t>
            </a:r>
            <a:endParaRPr/>
          </a:p>
          <a:p>
            <a:pPr marL="228600" lvl="0" indent="-228600" algn="l" rtl="0">
              <a:lnSpc>
                <a:spcPct val="90000"/>
              </a:lnSpc>
              <a:spcBef>
                <a:spcPts val="1000"/>
              </a:spcBef>
              <a:spcAft>
                <a:spcPts val="0"/>
              </a:spcAft>
              <a:buClr>
                <a:schemeClr val="dk1"/>
              </a:buClr>
              <a:buSzPts val="2200"/>
              <a:buChar char="•"/>
            </a:pPr>
            <a:r>
              <a:rPr lang="en-GB" sz="2200"/>
              <a:t>It was a great experience learning about the organizations and schools</a:t>
            </a:r>
            <a:endParaRPr/>
          </a:p>
          <a:p>
            <a:pPr marL="228600" lvl="0" indent="-228600" algn="l" rtl="0">
              <a:lnSpc>
                <a:spcPct val="90000"/>
              </a:lnSpc>
              <a:spcBef>
                <a:spcPts val="1000"/>
              </a:spcBef>
              <a:spcAft>
                <a:spcPts val="0"/>
              </a:spcAft>
              <a:buClr>
                <a:schemeClr val="dk1"/>
              </a:buClr>
              <a:buSzPts val="2200"/>
              <a:buChar char="•"/>
            </a:pPr>
            <a:r>
              <a:rPr lang="en-GB" sz="2200"/>
              <a:t>It was great promotion</a:t>
            </a:r>
            <a:endParaRPr/>
          </a:p>
          <a:p>
            <a:pPr marL="228600" lvl="0" indent="-228600" algn="l" rtl="0">
              <a:lnSpc>
                <a:spcPct val="90000"/>
              </a:lnSpc>
              <a:spcBef>
                <a:spcPts val="1000"/>
              </a:spcBef>
              <a:spcAft>
                <a:spcPts val="0"/>
              </a:spcAft>
              <a:buClr>
                <a:schemeClr val="dk1"/>
              </a:buClr>
              <a:buSzPts val="2200"/>
              <a:buChar char="•"/>
            </a:pPr>
            <a:r>
              <a:rPr lang="en-GB" sz="2200"/>
              <a:t>It served to strengthen ties between them and the host organization.</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375669" cy="25942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38135"/>
              </a:buClr>
              <a:buSzPts val="1800"/>
              <a:buFont typeface="Poppins"/>
              <a:buNone/>
            </a:pPr>
            <a:r>
              <a:rPr lang="en-GB" sz="1800" b="1" i="0" u="none" strike="noStrike">
                <a:solidFill>
                  <a:srgbClr val="538135"/>
                </a:solidFill>
                <a:latin typeface="Poppins"/>
                <a:ea typeface="Poppins"/>
                <a:cs typeface="Poppins"/>
                <a:sym typeface="Poppins"/>
              </a:rPr>
              <a:t>Best4ent -Best practices over the Europe for Education to Entrepreneurship </a:t>
            </a:r>
            <a:r>
              <a:rPr lang="en-GB" sz="1800" b="0" i="0" u="none" strike="noStrike">
                <a:solidFill>
                  <a:srgbClr val="525252"/>
                </a:solidFill>
                <a:latin typeface="Poppins"/>
                <a:ea typeface="Poppins"/>
                <a:cs typeface="Poppins"/>
                <a:sym typeface="Poppins"/>
              </a:rPr>
              <a:t>Erasmus+ KA2 Project n. 2020-1-IT01-KA202-008516 </a:t>
            </a:r>
            <a:br>
              <a:rPr lang="en-GB" b="0"/>
            </a:br>
            <a:r>
              <a:rPr lang="en-GB" sz="1800" b="0" i="0" u="none" strike="noStrike">
                <a:solidFill>
                  <a:srgbClr val="525252"/>
                </a:solidFill>
                <a:latin typeface="Poppins"/>
                <a:ea typeface="Poppins"/>
                <a:cs typeface="Poppins"/>
                <a:sym typeface="Poppins"/>
              </a:rPr>
              <a:t>SHORT-TERM JOINT STAFF TRAINING EVENT, 17-19 October 2022 –LUND/Malmo (SWEDEN) </a:t>
            </a:r>
            <a:br>
              <a:rPr lang="en-GB" b="0"/>
            </a:br>
            <a:r>
              <a:rPr lang="en-GB" sz="1800" b="0" i="0" u="none" strike="noStrike">
                <a:solidFill>
                  <a:srgbClr val="525252"/>
                </a:solidFill>
                <a:latin typeface="Poppins"/>
                <a:ea typeface="Poppins"/>
                <a:cs typeface="Poppins"/>
                <a:sym typeface="Poppins"/>
              </a:rPr>
              <a:t>HOSTING ORGANIZATION: Mobilizing Expertise </a:t>
            </a:r>
            <a:br>
              <a:rPr lang="en-GB" b="0"/>
            </a:br>
            <a:r>
              <a:rPr lang="en-GB" sz="1800" b="0" i="0" u="none" strike="noStrike">
                <a:solidFill>
                  <a:srgbClr val="525252"/>
                </a:solidFill>
                <a:latin typeface="Poppins"/>
                <a:ea typeface="Poppins"/>
                <a:cs typeface="Poppins"/>
                <a:sym typeface="Poppins"/>
              </a:rPr>
              <a:t>Venue Place: Axel Dannielssons väg meeting room. Malmo 21574 </a:t>
            </a:r>
            <a:br>
              <a:rPr lang="en-GB" b="0"/>
            </a:br>
            <a:br>
              <a:rPr lang="en-GB"/>
            </a:br>
            <a:endParaRPr/>
          </a:p>
        </p:txBody>
      </p:sp>
      <p:graphicFrame>
        <p:nvGraphicFramePr>
          <p:cNvPr id="96" name="Google Shape;96;p2"/>
          <p:cNvGraphicFramePr/>
          <p:nvPr/>
        </p:nvGraphicFramePr>
        <p:xfrm>
          <a:off x="388188" y="3045125"/>
          <a:ext cx="3000000" cy="3000000"/>
        </p:xfrm>
        <a:graphic>
          <a:graphicData uri="http://schemas.openxmlformats.org/drawingml/2006/table">
            <a:tbl>
              <a:tblPr>
                <a:noFill/>
                <a:tableStyleId>{99C01482-53C6-4C52-A3A1-4D304912602D}</a:tableStyleId>
              </a:tblPr>
              <a:tblGrid>
                <a:gridCol w="491775">
                  <a:extLst>
                    <a:ext uri="{9D8B030D-6E8A-4147-A177-3AD203B41FA5}">
                      <a16:colId xmlns:a16="http://schemas.microsoft.com/office/drawing/2014/main" val="20000"/>
                    </a:ext>
                  </a:extLst>
                </a:gridCol>
                <a:gridCol w="668825">
                  <a:extLst>
                    <a:ext uri="{9D8B030D-6E8A-4147-A177-3AD203B41FA5}">
                      <a16:colId xmlns:a16="http://schemas.microsoft.com/office/drawing/2014/main" val="20001"/>
                    </a:ext>
                  </a:extLst>
                </a:gridCol>
                <a:gridCol w="3049075">
                  <a:extLst>
                    <a:ext uri="{9D8B030D-6E8A-4147-A177-3AD203B41FA5}">
                      <a16:colId xmlns:a16="http://schemas.microsoft.com/office/drawing/2014/main" val="20002"/>
                    </a:ext>
                  </a:extLst>
                </a:gridCol>
              </a:tblGrid>
              <a:tr h="498950">
                <a:tc gridSpan="3">
                  <a:txBody>
                    <a:bodyPr/>
                    <a:lstStyle/>
                    <a:p>
                      <a:pPr marL="0" marR="0" lvl="0" indent="0" algn="ctr" rtl="0">
                        <a:spcBef>
                          <a:spcPts val="0"/>
                        </a:spcBef>
                        <a:spcAft>
                          <a:spcPts val="0"/>
                        </a:spcAft>
                        <a:buNone/>
                      </a:pPr>
                      <a:r>
                        <a:rPr lang="en-GB" sz="1056" b="0" i="1" u="none" strike="noStrike" cap="none">
                          <a:solidFill>
                            <a:srgbClr val="000000"/>
                          </a:solidFill>
                          <a:latin typeface="Calibri"/>
                          <a:ea typeface="Calibri"/>
                          <a:cs typeface="Calibri"/>
                          <a:sym typeface="Calibri"/>
                        </a:rPr>
                        <a:t>Sunday 16th of October 2022: Arrival day</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725900">
                <a:tc rowSpan="5">
                  <a:txBody>
                    <a:bodyPr/>
                    <a:lstStyle/>
                    <a:p>
                      <a:pPr marL="79350" marR="0" lvl="0" indent="0" algn="l" rtl="0">
                        <a:spcBef>
                          <a:spcPts val="0"/>
                        </a:spcBef>
                        <a:spcAft>
                          <a:spcPts val="0"/>
                        </a:spcAft>
                        <a:buNone/>
                      </a:pPr>
                      <a:r>
                        <a:rPr lang="en-GB" sz="1056" b="1" i="0" u="none" strike="noStrike" cap="none">
                          <a:solidFill>
                            <a:srgbClr val="000000"/>
                          </a:solidFill>
                          <a:latin typeface="Calibri"/>
                          <a:ea typeface="Calibri"/>
                          <a:cs typeface="Calibri"/>
                          <a:sym typeface="Calibri"/>
                        </a:rPr>
                        <a:t>Monday  </a:t>
                      </a:r>
                      <a:endParaRPr sz="1800" u="none" strike="noStrike" cap="none"/>
                    </a:p>
                    <a:p>
                      <a:pPr marL="79756" marR="0" lvl="0" indent="0" algn="l" rtl="0">
                        <a:spcBef>
                          <a:spcPts val="40"/>
                        </a:spcBef>
                        <a:spcAft>
                          <a:spcPts val="0"/>
                        </a:spcAft>
                        <a:buNone/>
                      </a:pPr>
                      <a:r>
                        <a:rPr lang="en-GB" sz="1056" b="1" i="0" u="none" strike="noStrike" cap="none">
                          <a:solidFill>
                            <a:srgbClr val="000000"/>
                          </a:solidFill>
                          <a:latin typeface="Calibri"/>
                          <a:ea typeface="Calibri"/>
                          <a:cs typeface="Calibri"/>
                          <a:sym typeface="Calibri"/>
                        </a:rPr>
                        <a:t>17th of  </a:t>
                      </a:r>
                      <a:endParaRPr sz="1800" u="none" strike="noStrike" cap="none"/>
                    </a:p>
                    <a:p>
                      <a:pPr marL="75324" marR="0" lvl="0" indent="0" algn="l" rtl="0">
                        <a:spcBef>
                          <a:spcPts val="40"/>
                        </a:spcBef>
                        <a:spcAft>
                          <a:spcPts val="0"/>
                        </a:spcAft>
                        <a:buNone/>
                      </a:pPr>
                      <a:r>
                        <a:rPr lang="en-GB" sz="1056" b="1" i="0" u="none" strike="noStrike" cap="none">
                          <a:solidFill>
                            <a:srgbClr val="000000"/>
                          </a:solidFill>
                          <a:latin typeface="Calibri"/>
                          <a:ea typeface="Calibri"/>
                          <a:cs typeface="Calibri"/>
                          <a:sym typeface="Calibri"/>
                        </a:rPr>
                        <a:t>October  </a:t>
                      </a:r>
                      <a:endParaRPr sz="1800" u="none" strike="noStrike" cap="none"/>
                    </a:p>
                    <a:p>
                      <a:pPr marL="75870" marR="0" lvl="0" indent="0" algn="l" rtl="0">
                        <a:spcBef>
                          <a:spcPts val="64"/>
                        </a:spcBef>
                        <a:spcAft>
                          <a:spcPts val="0"/>
                        </a:spcAft>
                        <a:buNone/>
                      </a:pPr>
                      <a:r>
                        <a:rPr lang="en-GB" sz="1056" b="1" i="0" u="none" strike="noStrike" cap="none">
                          <a:solidFill>
                            <a:srgbClr val="000000"/>
                          </a:solidFill>
                          <a:latin typeface="Calibri"/>
                          <a:ea typeface="Calibri"/>
                          <a:cs typeface="Calibri"/>
                          <a:sym typeface="Calibri"/>
                        </a:rPr>
                        <a:t>2022</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5463" marR="0" lvl="0" indent="0" algn="l" rtl="0">
                        <a:spcBef>
                          <a:spcPts val="0"/>
                        </a:spcBef>
                        <a:spcAft>
                          <a:spcPts val="0"/>
                        </a:spcAft>
                        <a:buNone/>
                      </a:pPr>
                      <a:r>
                        <a:rPr lang="en-GB" sz="1056" b="0" i="0" u="none" strike="noStrike" cap="none">
                          <a:solidFill>
                            <a:srgbClr val="000000"/>
                          </a:solidFill>
                          <a:latin typeface="Calibri"/>
                          <a:ea typeface="Calibri"/>
                          <a:cs typeface="Calibri"/>
                          <a:sym typeface="Calibri"/>
                        </a:rPr>
                        <a:t>9:30 – 11:00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3584" marR="248742" lvl="0" indent="7772" algn="l" rtl="0">
                        <a:spcBef>
                          <a:spcPts val="0"/>
                        </a:spcBef>
                        <a:spcAft>
                          <a:spcPts val="0"/>
                        </a:spcAft>
                        <a:buNone/>
                      </a:pPr>
                      <a:r>
                        <a:rPr lang="en-GB" sz="1056" b="0" i="0" u="none" strike="noStrike" cap="none">
                          <a:solidFill>
                            <a:srgbClr val="000000"/>
                          </a:solidFill>
                          <a:latin typeface="Calibri"/>
                          <a:ea typeface="Calibri"/>
                          <a:cs typeface="Calibri"/>
                          <a:sym typeface="Calibri"/>
                        </a:rPr>
                        <a:t>Introduction to the training &amp; presentation of the participants; ice breaking  games delivered by the hosting partner</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4325">
                <a:tc vMerge="1">
                  <a:txBody>
                    <a:bodyPr/>
                    <a:lstStyle/>
                    <a:p>
                      <a:endParaRPr lang="hu-HU"/>
                    </a:p>
                  </a:txBody>
                  <a:tcPr/>
                </a:tc>
                <a:tc>
                  <a:txBody>
                    <a:bodyPr/>
                    <a:lstStyle/>
                    <a:p>
                      <a:pPr marL="76264" marR="0" lvl="0" indent="0" algn="l" rtl="0">
                        <a:spcBef>
                          <a:spcPts val="0"/>
                        </a:spcBef>
                        <a:spcAft>
                          <a:spcPts val="0"/>
                        </a:spcAft>
                        <a:buNone/>
                      </a:pPr>
                      <a:r>
                        <a:rPr lang="en-GB" sz="1056" b="0" i="1" u="none" strike="noStrike" cap="none">
                          <a:solidFill>
                            <a:srgbClr val="000000"/>
                          </a:solidFill>
                          <a:latin typeface="Calibri"/>
                          <a:ea typeface="Calibri"/>
                          <a:cs typeface="Calibri"/>
                          <a:sym typeface="Calibri"/>
                        </a:rPr>
                        <a:t>11:00 – 11:30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7610" marR="0" lvl="0" indent="0" algn="l" rtl="0">
                        <a:spcBef>
                          <a:spcPts val="0"/>
                        </a:spcBef>
                        <a:spcAft>
                          <a:spcPts val="0"/>
                        </a:spcAft>
                        <a:buNone/>
                      </a:pPr>
                      <a:r>
                        <a:rPr lang="en-GB" sz="1056" b="0" i="1" u="none" strike="noStrike" cap="none">
                          <a:solidFill>
                            <a:srgbClr val="000000"/>
                          </a:solidFill>
                          <a:latin typeface="Calibri"/>
                          <a:ea typeface="Calibri"/>
                          <a:cs typeface="Calibri"/>
                          <a:sym typeface="Calibri"/>
                        </a:rPr>
                        <a:t>Coffe break</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4325">
                <a:tc vMerge="1">
                  <a:txBody>
                    <a:bodyPr/>
                    <a:lstStyle/>
                    <a:p>
                      <a:endParaRPr lang="hu-HU"/>
                    </a:p>
                  </a:txBody>
                  <a:tcPr/>
                </a:tc>
                <a:tc>
                  <a:txBody>
                    <a:bodyPr/>
                    <a:lstStyle/>
                    <a:p>
                      <a:pPr marL="81496" marR="0" lvl="0" indent="0" algn="l" rtl="0">
                        <a:spcBef>
                          <a:spcPts val="0"/>
                        </a:spcBef>
                        <a:spcAft>
                          <a:spcPts val="0"/>
                        </a:spcAft>
                        <a:buNone/>
                      </a:pPr>
                      <a:r>
                        <a:rPr lang="en-GB" sz="1056" b="0" i="0" u="none" strike="noStrike" cap="none">
                          <a:solidFill>
                            <a:srgbClr val="000000"/>
                          </a:solidFill>
                          <a:latin typeface="Calibri"/>
                          <a:ea typeface="Calibri"/>
                          <a:cs typeface="Calibri"/>
                          <a:sym typeface="Calibri"/>
                        </a:rPr>
                        <a:t>11:30 – 13:00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8410" marR="0" lvl="0" indent="0" algn="l" rtl="0">
                        <a:spcBef>
                          <a:spcPts val="0"/>
                        </a:spcBef>
                        <a:spcAft>
                          <a:spcPts val="0"/>
                        </a:spcAft>
                        <a:buNone/>
                      </a:pPr>
                      <a:r>
                        <a:rPr lang="en-GB" sz="1056" b="1" i="0" u="none" strike="noStrike" cap="none">
                          <a:solidFill>
                            <a:srgbClr val="000000"/>
                          </a:solidFill>
                          <a:latin typeface="Calibri"/>
                          <a:ea typeface="Calibri"/>
                          <a:cs typeface="Calibri"/>
                          <a:sym typeface="Calibri"/>
                        </a:rPr>
                        <a:t>best practices by Polaris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4325">
                <a:tc vMerge="1">
                  <a:txBody>
                    <a:bodyPr/>
                    <a:lstStyle/>
                    <a:p>
                      <a:endParaRPr lang="hu-HU"/>
                    </a:p>
                  </a:txBody>
                  <a:tcPr/>
                </a:tc>
                <a:tc>
                  <a:txBody>
                    <a:bodyPr/>
                    <a:lstStyle/>
                    <a:p>
                      <a:pPr marL="76264" marR="0" lvl="0" indent="0" algn="l" rtl="0">
                        <a:spcBef>
                          <a:spcPts val="0"/>
                        </a:spcBef>
                        <a:spcAft>
                          <a:spcPts val="0"/>
                        </a:spcAft>
                        <a:buNone/>
                      </a:pPr>
                      <a:r>
                        <a:rPr lang="en-GB" sz="1056" b="0" i="1" u="none" strike="noStrike" cap="none">
                          <a:solidFill>
                            <a:srgbClr val="000000"/>
                          </a:solidFill>
                          <a:latin typeface="Calibri"/>
                          <a:ea typeface="Calibri"/>
                          <a:cs typeface="Calibri"/>
                          <a:sym typeface="Calibri"/>
                        </a:rPr>
                        <a:t>13:00 – 14:30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5870" marR="0" lvl="0" indent="0" algn="l" rtl="0">
                        <a:spcBef>
                          <a:spcPts val="0"/>
                        </a:spcBef>
                        <a:spcAft>
                          <a:spcPts val="0"/>
                        </a:spcAft>
                        <a:buNone/>
                      </a:pPr>
                      <a:r>
                        <a:rPr lang="en-GB" sz="1056" b="0" i="1" u="none" strike="noStrike" cap="none">
                          <a:solidFill>
                            <a:srgbClr val="000000"/>
                          </a:solidFill>
                          <a:latin typeface="Calibri"/>
                          <a:ea typeface="Calibri"/>
                          <a:cs typeface="Calibri"/>
                          <a:sym typeface="Calibri"/>
                        </a:rPr>
                        <a:t>Lunch break</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4325">
                <a:tc vMerge="1">
                  <a:txBody>
                    <a:bodyPr/>
                    <a:lstStyle/>
                    <a:p>
                      <a:endParaRPr lang="hu-HU"/>
                    </a:p>
                  </a:txBody>
                  <a:tcPr/>
                </a:tc>
                <a:tc>
                  <a:txBody>
                    <a:bodyPr/>
                    <a:lstStyle/>
                    <a:p>
                      <a:pPr marL="81496" marR="0" lvl="0" indent="0" algn="l" rtl="0">
                        <a:spcBef>
                          <a:spcPts val="0"/>
                        </a:spcBef>
                        <a:spcAft>
                          <a:spcPts val="0"/>
                        </a:spcAft>
                        <a:buNone/>
                      </a:pPr>
                      <a:r>
                        <a:rPr lang="en-GB" sz="1056" b="0" i="0" u="none" strike="noStrike" cap="none">
                          <a:solidFill>
                            <a:srgbClr val="000000"/>
                          </a:solidFill>
                          <a:latin typeface="Calibri"/>
                          <a:ea typeface="Calibri"/>
                          <a:cs typeface="Calibri"/>
                          <a:sym typeface="Calibri"/>
                        </a:rPr>
                        <a:t>14:30 – 16:00 </a:t>
                      </a:r>
                      <a:endParaRPr sz="1800" u="none" strike="noStrike" cap="none"/>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8410" marR="0" lvl="0" indent="0" algn="l" rtl="0">
                        <a:spcBef>
                          <a:spcPts val="0"/>
                        </a:spcBef>
                        <a:spcAft>
                          <a:spcPts val="0"/>
                        </a:spcAft>
                        <a:buNone/>
                      </a:pPr>
                      <a:r>
                        <a:rPr lang="en-GB" sz="1400" u="none" strike="noStrike" cap="none"/>
                        <a:t>Visit to Redi School</a:t>
                      </a:r>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97" name="Google Shape;97;p2"/>
          <p:cNvGraphicFramePr/>
          <p:nvPr/>
        </p:nvGraphicFramePr>
        <p:xfrm>
          <a:off x="4822164" y="2973589"/>
          <a:ext cx="3000000" cy="3000000"/>
        </p:xfrm>
        <a:graphic>
          <a:graphicData uri="http://schemas.openxmlformats.org/drawingml/2006/table">
            <a:tbl>
              <a:tblPr>
                <a:noFill/>
                <a:tableStyleId>{99C01482-53C6-4C52-A3A1-4D304912602D}</a:tableStyleId>
              </a:tblPr>
              <a:tblGrid>
                <a:gridCol w="784200">
                  <a:extLst>
                    <a:ext uri="{9D8B030D-6E8A-4147-A177-3AD203B41FA5}">
                      <a16:colId xmlns:a16="http://schemas.microsoft.com/office/drawing/2014/main" val="20000"/>
                    </a:ext>
                  </a:extLst>
                </a:gridCol>
                <a:gridCol w="1066525">
                  <a:extLst>
                    <a:ext uri="{9D8B030D-6E8A-4147-A177-3AD203B41FA5}">
                      <a16:colId xmlns:a16="http://schemas.microsoft.com/office/drawing/2014/main" val="20001"/>
                    </a:ext>
                  </a:extLst>
                </a:gridCol>
                <a:gridCol w="4862075">
                  <a:extLst>
                    <a:ext uri="{9D8B030D-6E8A-4147-A177-3AD203B41FA5}">
                      <a16:colId xmlns:a16="http://schemas.microsoft.com/office/drawing/2014/main" val="20002"/>
                    </a:ext>
                  </a:extLst>
                </a:gridCol>
              </a:tblGrid>
              <a:tr h="313750">
                <a:tc>
                  <a:txBody>
                    <a:bodyPr/>
                    <a:lstStyle/>
                    <a:p>
                      <a:pPr marL="0" marR="0" lvl="0" indent="0" algn="l" rtl="0">
                        <a:spcBef>
                          <a:spcPts val="0"/>
                        </a:spcBef>
                        <a:spcAft>
                          <a:spcPts val="0"/>
                        </a:spcAft>
                        <a:buNone/>
                      </a:pPr>
                      <a:r>
                        <a:rPr lang="en-GB" sz="900" u="none" strike="noStrike" cap="none"/>
                        <a:t>Date</a:t>
                      </a:r>
                      <a:br>
                        <a:rPr lang="en-GB" sz="900" u="none" strike="noStrike" cap="none"/>
                      </a:b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Time</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2377" marR="232968" lvl="0" indent="-8979" algn="l" rtl="0">
                        <a:spcBef>
                          <a:spcPts val="0"/>
                        </a:spcBef>
                        <a:spcAft>
                          <a:spcPts val="0"/>
                        </a:spcAft>
                        <a:buNone/>
                      </a:pPr>
                      <a:r>
                        <a:rPr lang="en-GB" sz="500" b="0" i="0" u="none" strike="noStrike" cap="none">
                          <a:solidFill>
                            <a:srgbClr val="000000"/>
                          </a:solidFill>
                          <a:latin typeface="Calibri"/>
                          <a:ea typeface="Calibri"/>
                          <a:cs typeface="Calibri"/>
                          <a:sym typeface="Calibri"/>
                        </a:rPr>
                        <a:t>Activity</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6725">
                <a:tc rowSpan="7">
                  <a:txBody>
                    <a:bodyPr/>
                    <a:lstStyle/>
                    <a:p>
                      <a:pPr marL="70904" marR="0" lvl="0" indent="0" algn="l" rtl="0">
                        <a:spcBef>
                          <a:spcPts val="0"/>
                        </a:spcBef>
                        <a:spcAft>
                          <a:spcPts val="0"/>
                        </a:spcAft>
                        <a:buNone/>
                      </a:pPr>
                      <a:r>
                        <a:rPr lang="en-GB" sz="500" b="1" i="0" u="none" strike="noStrike" cap="none">
                          <a:solidFill>
                            <a:srgbClr val="000000"/>
                          </a:solidFill>
                          <a:latin typeface="Calibri"/>
                          <a:ea typeface="Calibri"/>
                          <a:cs typeface="Calibri"/>
                          <a:sym typeface="Calibri"/>
                        </a:rPr>
                        <a:t>Tuesday  </a:t>
                      </a:r>
                      <a:endParaRPr sz="900" u="none" strike="noStrike" cap="none"/>
                    </a:p>
                    <a:p>
                      <a:pPr marL="79756" marR="0" lvl="0" indent="0" algn="l" rtl="0">
                        <a:spcBef>
                          <a:spcPts val="40"/>
                        </a:spcBef>
                        <a:spcAft>
                          <a:spcPts val="0"/>
                        </a:spcAft>
                        <a:buNone/>
                      </a:pPr>
                      <a:r>
                        <a:rPr lang="en-GB" sz="500" b="1" i="0" u="none" strike="noStrike" cap="none">
                          <a:solidFill>
                            <a:srgbClr val="000000"/>
                          </a:solidFill>
                          <a:latin typeface="Calibri"/>
                          <a:ea typeface="Calibri"/>
                          <a:cs typeface="Calibri"/>
                          <a:sym typeface="Calibri"/>
                        </a:rPr>
                        <a:t>18th of  </a:t>
                      </a:r>
                      <a:endParaRPr sz="900" u="none" strike="noStrike" cap="none"/>
                    </a:p>
                    <a:p>
                      <a:pPr marL="75324" marR="0" lvl="0" indent="0" algn="l" rtl="0">
                        <a:spcBef>
                          <a:spcPts val="64"/>
                        </a:spcBef>
                        <a:spcAft>
                          <a:spcPts val="0"/>
                        </a:spcAft>
                        <a:buNone/>
                      </a:pPr>
                      <a:r>
                        <a:rPr lang="en-GB" sz="500" b="1" i="0" u="none" strike="noStrike" cap="none">
                          <a:solidFill>
                            <a:srgbClr val="000000"/>
                          </a:solidFill>
                          <a:latin typeface="Calibri"/>
                          <a:ea typeface="Calibri"/>
                          <a:cs typeface="Calibri"/>
                          <a:sym typeface="Calibri"/>
                        </a:rPr>
                        <a:t>October  </a:t>
                      </a:r>
                      <a:endParaRPr sz="900" u="none" strike="noStrike" cap="none"/>
                    </a:p>
                    <a:p>
                      <a:pPr marL="75870" marR="0" lvl="0" indent="0" algn="l" rtl="0">
                        <a:spcBef>
                          <a:spcPts val="40"/>
                        </a:spcBef>
                        <a:spcAft>
                          <a:spcPts val="0"/>
                        </a:spcAft>
                        <a:buNone/>
                      </a:pPr>
                      <a:r>
                        <a:rPr lang="en-GB" sz="500" b="1" i="0" u="none" strike="noStrike" cap="none">
                          <a:solidFill>
                            <a:srgbClr val="000000"/>
                          </a:solidFill>
                          <a:latin typeface="Calibri"/>
                          <a:ea typeface="Calibri"/>
                          <a:cs typeface="Calibri"/>
                          <a:sym typeface="Calibri"/>
                        </a:rPr>
                        <a:t>2022</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4790"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09:00 – 9:30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1369"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Ideon Breakfast Lund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6725">
                <a:tc vMerge="1">
                  <a:txBody>
                    <a:bodyPr/>
                    <a:lstStyle/>
                    <a:p>
                      <a:endParaRPr lang="hu-HU"/>
                    </a:p>
                  </a:txBody>
                  <a:tcPr/>
                </a:tc>
                <a:tc>
                  <a:txBody>
                    <a:bodyPr/>
                    <a:lstStyle/>
                    <a:p>
                      <a:pPr marL="75463"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9:30 – 11:00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02527" marR="0" lvl="0" indent="0" algn="l" rtl="0">
                        <a:spcBef>
                          <a:spcPts val="0"/>
                        </a:spcBef>
                        <a:spcAft>
                          <a:spcPts val="0"/>
                        </a:spcAft>
                        <a:buNone/>
                      </a:pPr>
                      <a:r>
                        <a:rPr lang="en-GB" sz="500" b="1">
                          <a:latin typeface="Calibri"/>
                          <a:ea typeface="Calibri"/>
                          <a:cs typeface="Calibri"/>
                          <a:sym typeface="Calibri"/>
                        </a:rPr>
                        <a:t>Best practices by Mobilizing Expertise</a:t>
                      </a:r>
                      <a:endParaRPr sz="900" b="1"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6725">
                <a:tc vMerge="1">
                  <a:txBody>
                    <a:bodyPr/>
                    <a:lstStyle/>
                    <a:p>
                      <a:endParaRPr lang="hu-HU"/>
                    </a:p>
                  </a:txBody>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11:00 – 12:30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02527" marR="0" lvl="0" indent="0" algn="l" rtl="0">
                        <a:spcBef>
                          <a:spcPts val="0"/>
                        </a:spcBef>
                        <a:spcAft>
                          <a:spcPts val="0"/>
                        </a:spcAft>
                        <a:buNone/>
                      </a:pPr>
                      <a:r>
                        <a:rPr lang="en-GB" sz="500" b="1">
                          <a:solidFill>
                            <a:schemeClr val="dk1"/>
                          </a:solidFill>
                          <a:latin typeface="Calibri"/>
                          <a:ea typeface="Calibri"/>
                          <a:cs typeface="Calibri"/>
                          <a:sym typeface="Calibri"/>
                        </a:rPr>
                        <a:t>Best practices by Palizzi</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6725">
                <a:tc vMerge="1">
                  <a:txBody>
                    <a:bodyPr/>
                    <a:lstStyle/>
                    <a:p>
                      <a:endParaRPr lang="hu-HU"/>
                    </a:p>
                  </a:txBody>
                  <a:tcPr/>
                </a:tc>
                <a:tc>
                  <a:txBody>
                    <a:bodyPr/>
                    <a:lstStyle/>
                    <a:p>
                      <a:pPr marL="76264"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12:30 – 13:30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5870"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Lunch break</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86725">
                <a:tc vMerge="1">
                  <a:txBody>
                    <a:bodyPr/>
                    <a:lstStyle/>
                    <a:p>
                      <a:endParaRPr lang="hu-HU"/>
                    </a:p>
                  </a:txBody>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13:30 – 16:00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02527" lvl="0" indent="0" algn="l" rtl="0">
                        <a:spcBef>
                          <a:spcPts val="0"/>
                        </a:spcBef>
                        <a:spcAft>
                          <a:spcPts val="0"/>
                        </a:spcAft>
                        <a:buClr>
                          <a:schemeClr val="dk1"/>
                        </a:buClr>
                        <a:buFont typeface="Arial"/>
                        <a:buNone/>
                      </a:pPr>
                      <a:r>
                        <a:rPr lang="en-GB" sz="500">
                          <a:solidFill>
                            <a:schemeClr val="dk1"/>
                          </a:solidFill>
                          <a:latin typeface="Calibri"/>
                          <a:ea typeface="Calibri"/>
                          <a:cs typeface="Calibri"/>
                          <a:sym typeface="Calibri"/>
                        </a:rPr>
                        <a:t>Visit to an innovative business in Lund</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6725">
                <a:tc vMerge="1">
                  <a:txBody>
                    <a:bodyPr/>
                    <a:lstStyle/>
                    <a:p>
                      <a:endParaRPr lang="hu-HU"/>
                    </a:p>
                  </a:txBody>
                  <a:tcPr/>
                </a:tc>
                <a:tc>
                  <a:txBody>
                    <a:bodyPr/>
                    <a:lstStyle/>
                    <a:p>
                      <a:pPr marL="76264"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16:00 – 16:30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0823"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Tea break</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6725">
                <a:tc vMerge="1">
                  <a:txBody>
                    <a:bodyPr/>
                    <a:lstStyle/>
                    <a:p>
                      <a:endParaRPr lang="hu-HU"/>
                    </a:p>
                  </a:txBody>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16:30 – 18:00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8410" marR="0" lvl="0" indent="0" algn="l" rtl="0">
                        <a:spcBef>
                          <a:spcPts val="0"/>
                        </a:spcBef>
                        <a:spcAft>
                          <a:spcPts val="0"/>
                        </a:spcAft>
                        <a:buNone/>
                      </a:pPr>
                      <a:r>
                        <a:rPr lang="en-GB" sz="500" b="1">
                          <a:latin typeface="Calibri"/>
                          <a:ea typeface="Calibri"/>
                          <a:cs typeface="Calibri"/>
                          <a:sym typeface="Calibri"/>
                        </a:rPr>
                        <a:t>B</a:t>
                      </a:r>
                      <a:r>
                        <a:rPr lang="en-GB" sz="500" b="1" i="0" u="none" strike="noStrike" cap="none">
                          <a:solidFill>
                            <a:srgbClr val="000000"/>
                          </a:solidFill>
                          <a:latin typeface="Calibri"/>
                          <a:ea typeface="Calibri"/>
                          <a:cs typeface="Calibri"/>
                          <a:sym typeface="Calibri"/>
                        </a:rPr>
                        <a:t>est practices by </a:t>
                      </a:r>
                      <a:r>
                        <a:rPr lang="en-GB" sz="500" b="1">
                          <a:latin typeface="Calibri"/>
                          <a:ea typeface="Calibri"/>
                          <a:cs typeface="Calibri"/>
                          <a:sym typeface="Calibri"/>
                        </a:rPr>
                        <a:t>Gyulai</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86725">
                <a:tc rowSpan="8">
                  <a:txBody>
                    <a:bodyPr/>
                    <a:lstStyle/>
                    <a:p>
                      <a:pPr marL="72911" marR="0" lvl="0" indent="0" algn="l" rtl="0">
                        <a:spcBef>
                          <a:spcPts val="0"/>
                        </a:spcBef>
                        <a:spcAft>
                          <a:spcPts val="0"/>
                        </a:spcAft>
                        <a:buNone/>
                      </a:pPr>
                      <a:r>
                        <a:rPr lang="en-GB" sz="500" b="1" i="0" u="none" strike="noStrike" cap="none">
                          <a:solidFill>
                            <a:srgbClr val="000000"/>
                          </a:solidFill>
                          <a:latin typeface="Calibri"/>
                          <a:ea typeface="Calibri"/>
                          <a:cs typeface="Calibri"/>
                          <a:sym typeface="Calibri"/>
                        </a:rPr>
                        <a:t>Wednesd </a:t>
                      </a:r>
                      <a:endParaRPr sz="900" u="none" strike="noStrike" cap="none"/>
                    </a:p>
                    <a:p>
                      <a:pPr marL="74790" marR="59703" lvl="0" indent="-533" algn="l" rtl="0">
                        <a:spcBef>
                          <a:spcPts val="64"/>
                        </a:spcBef>
                        <a:spcAft>
                          <a:spcPts val="0"/>
                        </a:spcAft>
                        <a:buNone/>
                      </a:pPr>
                      <a:r>
                        <a:rPr lang="en-GB" sz="500" b="1" i="0" u="none" strike="noStrike" cap="none">
                          <a:solidFill>
                            <a:srgbClr val="000000"/>
                          </a:solidFill>
                          <a:latin typeface="Calibri"/>
                          <a:ea typeface="Calibri"/>
                          <a:cs typeface="Calibri"/>
                          <a:sym typeface="Calibri"/>
                        </a:rPr>
                        <a:t>ay 19th of  October</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4790"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09:30 – 11:00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2377"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Visit to South Plains Brewing Company, Sperlingsgatan 10A, 212 22 Malmö</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86725">
                <a:tc vMerge="1">
                  <a:txBody>
                    <a:bodyPr/>
                    <a:lstStyle/>
                    <a:p>
                      <a:endParaRPr lang="hu-HU"/>
                    </a:p>
                  </a:txBody>
                  <a:tcPr/>
                </a:tc>
                <a:tc>
                  <a:txBody>
                    <a:bodyPr/>
                    <a:lstStyle/>
                    <a:p>
                      <a:pPr marL="76264"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11:00 – 11:30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7610"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Coffee Break</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6725">
                <a:tc vMerge="1">
                  <a:txBody>
                    <a:bodyPr/>
                    <a:lstStyle/>
                    <a:p>
                      <a:endParaRPr lang="hu-HU"/>
                    </a:p>
                  </a:txBody>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11:30 – 13:00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2377"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Visit to Level Up Malmo Per Albin Hanssons Väg 40, 214 32 Malmö</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6725">
                <a:tc vMerge="1">
                  <a:txBody>
                    <a:bodyPr/>
                    <a:lstStyle/>
                    <a:p>
                      <a:endParaRPr lang="hu-HU"/>
                    </a:p>
                  </a:txBody>
                  <a:tcPr/>
                </a:tc>
                <a:tc>
                  <a:txBody>
                    <a:bodyPr/>
                    <a:lstStyle/>
                    <a:p>
                      <a:pPr marL="76264"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13:00 – 14:30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5870"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Lunch break</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86725">
                <a:tc vMerge="1">
                  <a:txBody>
                    <a:bodyPr/>
                    <a:lstStyle/>
                    <a:p>
                      <a:endParaRPr lang="hu-HU"/>
                    </a:p>
                  </a:txBody>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14:30 – 16:00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8410" marR="0" lvl="0" indent="0" algn="l" rtl="0">
                        <a:spcBef>
                          <a:spcPts val="0"/>
                        </a:spcBef>
                        <a:spcAft>
                          <a:spcPts val="0"/>
                        </a:spcAft>
                        <a:buNone/>
                      </a:pPr>
                      <a:r>
                        <a:rPr lang="en-GB" sz="500" b="1">
                          <a:latin typeface="Calibri"/>
                          <a:ea typeface="Calibri"/>
                          <a:cs typeface="Calibri"/>
                          <a:sym typeface="Calibri"/>
                        </a:rPr>
                        <a:t>B</a:t>
                      </a:r>
                      <a:r>
                        <a:rPr lang="en-GB" sz="500" b="1" i="0" u="none" strike="noStrike" cap="none">
                          <a:solidFill>
                            <a:srgbClr val="000000"/>
                          </a:solidFill>
                          <a:latin typeface="Calibri"/>
                          <a:ea typeface="Calibri"/>
                          <a:cs typeface="Calibri"/>
                          <a:sym typeface="Calibri"/>
                        </a:rPr>
                        <a:t>est practices by</a:t>
                      </a:r>
                      <a:r>
                        <a:rPr lang="en-GB" sz="500" b="1">
                          <a:latin typeface="Calibri"/>
                          <a:ea typeface="Calibri"/>
                          <a:cs typeface="Calibri"/>
                          <a:sym typeface="Calibri"/>
                        </a:rPr>
                        <a:t> Aidejoven</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86725">
                <a:tc vMerge="1">
                  <a:txBody>
                    <a:bodyPr/>
                    <a:lstStyle/>
                    <a:p>
                      <a:endParaRPr lang="hu-HU"/>
                    </a:p>
                  </a:txBody>
                  <a:tcPr/>
                </a:tc>
                <a:tc>
                  <a:txBody>
                    <a:bodyPr/>
                    <a:lstStyle/>
                    <a:p>
                      <a:pPr marL="76264"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16:00 – 16:30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80823"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Tea break</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660600">
                <a:tc vMerge="1">
                  <a:txBody>
                    <a:bodyPr/>
                    <a:lstStyle/>
                    <a:p>
                      <a:endParaRPr lang="hu-HU"/>
                    </a:p>
                  </a:txBody>
                  <a:tcPr/>
                </a:tc>
                <a:tc>
                  <a:txBody>
                    <a:bodyPr/>
                    <a:lstStyle/>
                    <a:p>
                      <a:pPr marL="81496" marR="0" lvl="0" indent="0" algn="l" rtl="0">
                        <a:spcBef>
                          <a:spcPts val="0"/>
                        </a:spcBef>
                        <a:spcAft>
                          <a:spcPts val="0"/>
                        </a:spcAft>
                        <a:buNone/>
                      </a:pPr>
                      <a:r>
                        <a:rPr lang="en-GB" sz="500" b="0" i="0" u="none" strike="noStrike" cap="none">
                          <a:solidFill>
                            <a:srgbClr val="000000"/>
                          </a:solidFill>
                          <a:latin typeface="Calibri"/>
                          <a:ea typeface="Calibri"/>
                          <a:cs typeface="Calibri"/>
                          <a:sym typeface="Calibri"/>
                        </a:rPr>
                        <a:t>16:30 – 18:00</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5997" marR="71196" lvl="0" indent="5358" algn="l" rtl="0">
                        <a:spcBef>
                          <a:spcPts val="0"/>
                        </a:spcBef>
                        <a:spcAft>
                          <a:spcPts val="0"/>
                        </a:spcAft>
                        <a:buNone/>
                      </a:pPr>
                      <a:r>
                        <a:rPr lang="en-GB" sz="500" b="0" i="0" u="none" strike="noStrike" cap="none">
                          <a:solidFill>
                            <a:srgbClr val="000000"/>
                          </a:solidFill>
                          <a:latin typeface="Calibri"/>
                          <a:ea typeface="Calibri"/>
                          <a:cs typeface="Calibri"/>
                          <a:sym typeface="Calibri"/>
                        </a:rPr>
                        <a:t>Discussion on the contents and materials to be collected in the Handbook, and  on how this tool should be used during the pilot courses to be organized at  local level. </a:t>
                      </a:r>
                      <a:endParaRPr sz="900" u="none" strike="noStrike" cap="none"/>
                    </a:p>
                    <a:p>
                      <a:pPr marL="72250" marR="236538" lvl="0" indent="9118" algn="l" rtl="0">
                        <a:spcBef>
                          <a:spcPts val="50"/>
                        </a:spcBef>
                        <a:spcAft>
                          <a:spcPts val="0"/>
                        </a:spcAft>
                        <a:buNone/>
                      </a:pPr>
                      <a:r>
                        <a:rPr lang="en-GB" sz="500" b="0" i="0" u="none" strike="noStrike" cap="none">
                          <a:solidFill>
                            <a:srgbClr val="000000"/>
                          </a:solidFill>
                          <a:latin typeface="Calibri"/>
                          <a:ea typeface="Calibri"/>
                          <a:cs typeface="Calibri"/>
                          <a:sym typeface="Calibri"/>
                        </a:rPr>
                        <a:t>Exchanges on how the Handbook can be integrated into the curriculum and  teaching approaches of the project partners. </a:t>
                      </a:r>
                      <a:endParaRPr sz="900" u="none" strike="noStrike" cap="none"/>
                    </a:p>
                    <a:p>
                      <a:pPr marL="81369" marR="0" lvl="0" indent="0" algn="l" rtl="0">
                        <a:spcBef>
                          <a:spcPts val="36"/>
                        </a:spcBef>
                        <a:spcAft>
                          <a:spcPts val="0"/>
                        </a:spcAft>
                        <a:buNone/>
                      </a:pPr>
                      <a:r>
                        <a:rPr lang="en-GB" sz="500" b="0" i="0" u="none" strike="noStrike" cap="none">
                          <a:solidFill>
                            <a:srgbClr val="000000"/>
                          </a:solidFill>
                          <a:latin typeface="Calibri"/>
                          <a:ea typeface="Calibri"/>
                          <a:cs typeface="Calibri"/>
                          <a:sym typeface="Calibri"/>
                        </a:rPr>
                        <a:t>Evaluation of the training course &amp; release of the certificates of attendance</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86725">
                <a:tc vMerge="1">
                  <a:txBody>
                    <a:bodyPr/>
                    <a:lstStyle/>
                    <a:p>
                      <a:endParaRPr lang="hu-HU"/>
                    </a:p>
                  </a:txBody>
                  <a:tcPr/>
                </a:tc>
                <a:tc>
                  <a:txBody>
                    <a:bodyPr/>
                    <a:lstStyle/>
                    <a:p>
                      <a:pPr marL="76264"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18:00 – 20:00 </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75463" marR="0" lvl="0" indent="0" algn="l" rtl="0">
                        <a:spcBef>
                          <a:spcPts val="0"/>
                        </a:spcBef>
                        <a:spcAft>
                          <a:spcPts val="0"/>
                        </a:spcAft>
                        <a:buNone/>
                      </a:pPr>
                      <a:r>
                        <a:rPr lang="en-GB" sz="500" b="0" i="1" u="none" strike="noStrike" cap="none">
                          <a:solidFill>
                            <a:srgbClr val="000000"/>
                          </a:solidFill>
                          <a:latin typeface="Calibri"/>
                          <a:ea typeface="Calibri"/>
                          <a:cs typeface="Calibri"/>
                          <a:sym typeface="Calibri"/>
                        </a:rPr>
                        <a:t>Farewell dinner</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81325">
                <a:tc gridSpan="3">
                  <a:txBody>
                    <a:bodyPr/>
                    <a:lstStyle/>
                    <a:p>
                      <a:pPr marL="0" marR="0" lvl="0" indent="0" algn="ctr" rtl="0">
                        <a:spcBef>
                          <a:spcPts val="0"/>
                        </a:spcBef>
                        <a:spcAft>
                          <a:spcPts val="0"/>
                        </a:spcAft>
                        <a:buNone/>
                      </a:pPr>
                      <a:r>
                        <a:rPr lang="en-GB" sz="500" b="0" i="1" u="none" strike="noStrike" cap="none">
                          <a:solidFill>
                            <a:srgbClr val="000000"/>
                          </a:solidFill>
                          <a:latin typeface="Calibri"/>
                          <a:ea typeface="Calibri"/>
                          <a:cs typeface="Calibri"/>
                          <a:sym typeface="Calibri"/>
                        </a:rPr>
                        <a:t>Thursday 20th of October 2022: departure day</a:t>
                      </a:r>
                      <a:endParaRPr sz="900" u="none" strike="noStrike" cap="none"/>
                    </a:p>
                  </a:txBody>
                  <a:tcPr marL="30750" marR="30750" marT="30750" marB="30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16"/>
                  </a:ext>
                </a:extLst>
              </a:tr>
            </a:tbl>
          </a:graphicData>
        </a:graphic>
      </p:graphicFrame>
      <p:sp>
        <p:nvSpPr>
          <p:cNvPr id="98" name="Google Shape;98;p2"/>
          <p:cNvSpPr txBox="1"/>
          <p:nvPr/>
        </p:nvSpPr>
        <p:spPr>
          <a:xfrm>
            <a:off x="3597215" y="2432649"/>
            <a:ext cx="42355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a:solidFill>
                  <a:srgbClr val="000000"/>
                </a:solidFill>
                <a:latin typeface="Calibri"/>
                <a:ea typeface="Calibri"/>
                <a:cs typeface="Calibri"/>
                <a:sym typeface="Calibri"/>
              </a:rPr>
              <a:t>PROGRAMME OF THE STAFF TRAINING</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3"/>
          <p:cNvSpPr txBox="1">
            <a:spLocks noGrp="1"/>
          </p:cNvSpPr>
          <p:nvPr>
            <p:ph type="title"/>
          </p:nvPr>
        </p:nvSpPr>
        <p:spPr>
          <a:xfrm>
            <a:off x="638881" y="670218"/>
            <a:ext cx="10909640" cy="1065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100"/>
              <a:buFont typeface="Calibri"/>
              <a:buNone/>
            </a:pPr>
            <a:r>
              <a:rPr lang="en-GB" sz="6100"/>
              <a:t>          Presentation of Best Practice </a:t>
            </a:r>
            <a:endParaRPr/>
          </a:p>
        </p:txBody>
      </p:sp>
      <p:sp>
        <p:nvSpPr>
          <p:cNvPr id="105" name="Google Shape;105;p3"/>
          <p:cNvSpPr/>
          <p:nvPr/>
        </p:nvSpPr>
        <p:spPr>
          <a:xfrm>
            <a:off x="3310001" y="2054088"/>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3" descr="A group of people in a room&#10;&#10;Description automatically generated"/>
          <p:cNvPicPr preferRelativeResize="0"/>
          <p:nvPr/>
        </p:nvPicPr>
        <p:blipFill rotWithShape="1">
          <a:blip r:embed="rId3">
            <a:alphaModFix/>
          </a:blip>
          <a:srcRect/>
          <a:stretch/>
        </p:blipFill>
        <p:spPr>
          <a:xfrm>
            <a:off x="821685" y="2619784"/>
            <a:ext cx="2700030" cy="3600041"/>
          </a:xfrm>
          <a:prstGeom prst="rect">
            <a:avLst/>
          </a:prstGeom>
          <a:noFill/>
          <a:ln>
            <a:noFill/>
          </a:ln>
        </p:spPr>
      </p:pic>
      <p:pic>
        <p:nvPicPr>
          <p:cNvPr id="107" name="Google Shape;107;p3" descr="A group of people sitting at tables&#10;&#10;Description automatically generated with low confidence"/>
          <p:cNvPicPr preferRelativeResize="0"/>
          <p:nvPr/>
        </p:nvPicPr>
        <p:blipFill rotWithShape="1">
          <a:blip r:embed="rId4">
            <a:alphaModFix/>
          </a:blip>
          <a:srcRect t="36395" r="-2" b="13326"/>
          <a:stretch/>
        </p:blipFill>
        <p:spPr>
          <a:xfrm>
            <a:off x="4216908" y="3160111"/>
            <a:ext cx="3758184" cy="2519386"/>
          </a:xfrm>
          <a:prstGeom prst="rect">
            <a:avLst/>
          </a:prstGeom>
          <a:noFill/>
          <a:ln>
            <a:noFill/>
          </a:ln>
        </p:spPr>
      </p:pic>
      <p:pic>
        <p:nvPicPr>
          <p:cNvPr id="108" name="Google Shape;108;p3" descr="A group of people in a room&#10;&#10;Description automatically generated"/>
          <p:cNvPicPr preferRelativeResize="0">
            <a:picLocks noGrp="1"/>
          </p:cNvPicPr>
          <p:nvPr>
            <p:ph type="body" idx="1"/>
          </p:nvPr>
        </p:nvPicPr>
        <p:blipFill rotWithShape="1">
          <a:blip r:embed="rId5">
            <a:alphaModFix/>
          </a:blip>
          <a:srcRect t="49724" r="-2" b="-2"/>
          <a:stretch/>
        </p:blipFill>
        <p:spPr>
          <a:xfrm>
            <a:off x="8141208" y="3160136"/>
            <a:ext cx="3758184" cy="25193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4"/>
          <p:cNvSpPr txBox="1">
            <a:spLocks noGrp="1"/>
          </p:cNvSpPr>
          <p:nvPr>
            <p:ph type="title"/>
          </p:nvPr>
        </p:nvSpPr>
        <p:spPr>
          <a:xfrm>
            <a:off x="640080" y="667512"/>
            <a:ext cx="10908792" cy="106984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GB" sz="5400"/>
              <a:t>             Visit of Redi Digital School</a:t>
            </a:r>
            <a:endParaRPr/>
          </a:p>
        </p:txBody>
      </p:sp>
      <p:sp>
        <p:nvSpPr>
          <p:cNvPr id="115" name="Google Shape;115;p4"/>
          <p:cNvSpPr/>
          <p:nvPr/>
        </p:nvSpPr>
        <p:spPr>
          <a:xfrm>
            <a:off x="3810000" y="1776977"/>
            <a:ext cx="4572000" cy="18288"/>
          </a:xfrm>
          <a:custGeom>
            <a:avLst/>
            <a:gdLst/>
            <a:ahLst/>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4" descr="A group of people posing for a photo&#10;&#10;Description automatically generated"/>
          <p:cNvPicPr preferRelativeResize="0"/>
          <p:nvPr/>
        </p:nvPicPr>
        <p:blipFill rotWithShape="1">
          <a:blip r:embed="rId3">
            <a:alphaModFix/>
          </a:blip>
          <a:srcRect l="28976" r="14194" b="3"/>
          <a:stretch/>
        </p:blipFill>
        <p:spPr>
          <a:xfrm>
            <a:off x="2287591" y="2569295"/>
            <a:ext cx="2734956" cy="3609280"/>
          </a:xfrm>
          <a:prstGeom prst="rect">
            <a:avLst/>
          </a:prstGeom>
          <a:noFill/>
          <a:ln>
            <a:noFill/>
          </a:ln>
        </p:spPr>
      </p:pic>
      <p:pic>
        <p:nvPicPr>
          <p:cNvPr id="117" name="Google Shape;117;p4" descr="A group of people sitting in a room&#10;&#10;Description automatically generated with medium confidence"/>
          <p:cNvPicPr preferRelativeResize="0"/>
          <p:nvPr/>
        </p:nvPicPr>
        <p:blipFill rotWithShape="1">
          <a:blip r:embed="rId4">
            <a:alphaModFix/>
          </a:blip>
          <a:srcRect r="-2" b="1020"/>
          <a:stretch/>
        </p:blipFill>
        <p:spPr>
          <a:xfrm>
            <a:off x="6229559" y="2610546"/>
            <a:ext cx="2734937" cy="3609279"/>
          </a:xfrm>
          <a:prstGeom prst="rect">
            <a:avLst/>
          </a:prstGeom>
          <a:noFill/>
          <a:ln>
            <a:noFill/>
          </a:ln>
        </p:spPr>
      </p:pic>
      <p:pic>
        <p:nvPicPr>
          <p:cNvPr id="118" name="Google Shape;118;p4" descr="A group of people sitting in a room&#10;&#10;Description automatically generated with medium confidence"/>
          <p:cNvPicPr preferRelativeResize="0">
            <a:picLocks noGrp="1"/>
          </p:cNvPicPr>
          <p:nvPr>
            <p:ph type="body" idx="1"/>
          </p:nvPr>
        </p:nvPicPr>
        <p:blipFill rotWithShape="1">
          <a:blip r:embed="rId5">
            <a:alphaModFix/>
          </a:blip>
          <a:srcRect l="896" r="42273" b="3"/>
          <a:stretch/>
        </p:blipFill>
        <p:spPr>
          <a:xfrm>
            <a:off x="9210355" y="2610546"/>
            <a:ext cx="2734953" cy="36092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a7b5a29252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                         Redi Digital School</a:t>
            </a:r>
            <a:endParaRPr/>
          </a:p>
        </p:txBody>
      </p:sp>
      <p:sp>
        <p:nvSpPr>
          <p:cNvPr id="124" name="Google Shape;124;g1a7b5a29252_0_0"/>
          <p:cNvSpPr txBox="1">
            <a:spLocks noGrp="1"/>
          </p:cNvSpPr>
          <p:nvPr>
            <p:ph type="body" idx="1"/>
          </p:nvPr>
        </p:nvSpPr>
        <p:spPr>
          <a:xfrm>
            <a:off x="838200" y="203200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sz="2200">
                <a:highlight>
                  <a:srgbClr val="FFFFFF"/>
                </a:highlight>
              </a:rPr>
              <a:t>ReDI School is a non-profit tech school for women with migrant- and refugee background, offering a free program, including IT and tech courses on several levels. Our focus is to create digital empowerment by supporting women in getting access to digital skills and a social &amp; professional network in Sweden. We also work for more diversity and inclusion in the Swedish labor market, especially in the tech sector We believe that newcomers are a great opportunity for society and we are here to give them a helping hand to make use of their potential.</a:t>
            </a:r>
            <a:endParaRPr sz="2200"/>
          </a:p>
        </p:txBody>
      </p:sp>
      <p:sp>
        <p:nvSpPr>
          <p:cNvPr id="125" name="Google Shape;125;g1a7b5a29252_0_0"/>
          <p:cNvSpPr/>
          <p:nvPr/>
        </p:nvSpPr>
        <p:spPr>
          <a:xfrm>
            <a:off x="3810000" y="1776977"/>
            <a:ext cx="4572000" cy="18288"/>
          </a:xfrm>
          <a:custGeom>
            <a:avLst/>
            <a:gdLst/>
            <a:ahLst/>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GB" sz="5400"/>
              <a:t>Feedback For Redi School</a:t>
            </a:r>
            <a:endParaRPr/>
          </a:p>
        </p:txBody>
      </p:sp>
      <p:sp>
        <p:nvSpPr>
          <p:cNvPr id="132" name="Google Shape;132;p5"/>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5"/>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GB" sz="2200"/>
              <a:t>They were happy to host us and share their business </a:t>
            </a:r>
            <a:endParaRPr/>
          </a:p>
          <a:p>
            <a:pPr marL="228600" lvl="0" indent="-228600" algn="l" rtl="0">
              <a:lnSpc>
                <a:spcPct val="90000"/>
              </a:lnSpc>
              <a:spcBef>
                <a:spcPts val="1000"/>
              </a:spcBef>
              <a:spcAft>
                <a:spcPts val="0"/>
              </a:spcAft>
              <a:buClr>
                <a:schemeClr val="dk1"/>
              </a:buClr>
              <a:buSzPts val="2200"/>
              <a:buChar char="•"/>
            </a:pPr>
            <a:r>
              <a:rPr lang="en-GB" sz="2200"/>
              <a:t>It was a great experience learning about the organizations and schools</a:t>
            </a:r>
            <a:endParaRPr/>
          </a:p>
          <a:p>
            <a:pPr marL="228600" lvl="0" indent="-228600" algn="l" rtl="0">
              <a:lnSpc>
                <a:spcPct val="90000"/>
              </a:lnSpc>
              <a:spcBef>
                <a:spcPts val="1000"/>
              </a:spcBef>
              <a:spcAft>
                <a:spcPts val="0"/>
              </a:spcAft>
              <a:buClr>
                <a:schemeClr val="dk1"/>
              </a:buClr>
              <a:buSzPts val="2200"/>
              <a:buChar char="•"/>
            </a:pPr>
            <a:r>
              <a:rPr lang="en-GB" sz="2200"/>
              <a:t>It was great promotion</a:t>
            </a:r>
            <a:endParaRPr/>
          </a:p>
          <a:p>
            <a:pPr marL="228600" lvl="0" indent="-228600" algn="l" rtl="0">
              <a:lnSpc>
                <a:spcPct val="90000"/>
              </a:lnSpc>
              <a:spcBef>
                <a:spcPts val="1000"/>
              </a:spcBef>
              <a:spcAft>
                <a:spcPts val="0"/>
              </a:spcAft>
              <a:buClr>
                <a:schemeClr val="dk1"/>
              </a:buClr>
              <a:buSzPts val="2200"/>
              <a:buChar char="•"/>
            </a:pPr>
            <a:r>
              <a:rPr lang="en-GB" sz="2200"/>
              <a:t>It served to strengthen ties between them and the host organization.</a:t>
            </a:r>
            <a:endParaRPr/>
          </a:p>
          <a:p>
            <a:pPr marL="228600" lvl="0" indent="-228600" algn="l" rtl="0">
              <a:lnSpc>
                <a:spcPct val="90000"/>
              </a:lnSpc>
              <a:spcBef>
                <a:spcPts val="1000"/>
              </a:spcBef>
              <a:spcAft>
                <a:spcPts val="0"/>
              </a:spcAft>
              <a:buClr>
                <a:schemeClr val="dk1"/>
              </a:buClr>
              <a:buSzPts val="2200"/>
              <a:buChar char="•"/>
            </a:pPr>
            <a:r>
              <a:rPr lang="en-GB" sz="2200"/>
              <a:t>This then lead to more opportunities between them and the host organization Mobilizing Expertise.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a7b5a29252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Ideon Breakfast</a:t>
            </a:r>
            <a:endParaRPr/>
          </a:p>
        </p:txBody>
      </p:sp>
      <p:sp>
        <p:nvSpPr>
          <p:cNvPr id="139" name="Google Shape;139;g1a7b5a29252_0_22"/>
          <p:cNvSpPr/>
          <p:nvPr/>
        </p:nvSpPr>
        <p:spPr>
          <a:xfrm>
            <a:off x="3972682" y="1661139"/>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1a7b5a29252_0_22"/>
          <p:cNvPicPr preferRelativeResize="0"/>
          <p:nvPr/>
        </p:nvPicPr>
        <p:blipFill>
          <a:blip r:embed="rId3">
            <a:alphaModFix/>
          </a:blip>
          <a:stretch>
            <a:fillRect/>
          </a:stretch>
        </p:blipFill>
        <p:spPr>
          <a:xfrm>
            <a:off x="1677100" y="2171175"/>
            <a:ext cx="7772400" cy="3735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a7b5a29252_0_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Ideon Breakfast</a:t>
            </a:r>
            <a:endParaRPr/>
          </a:p>
        </p:txBody>
      </p:sp>
      <p:sp>
        <p:nvSpPr>
          <p:cNvPr id="146" name="Google Shape;146;g1a7b5a29252_0_3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sz="2750" b="1">
                <a:solidFill>
                  <a:srgbClr val="444444"/>
                </a:solidFill>
                <a:highlight>
                  <a:srgbClr val="FFFFFF"/>
                </a:highlight>
                <a:latin typeface="Roboto"/>
                <a:ea typeface="Roboto"/>
                <a:cs typeface="Roboto"/>
                <a:sym typeface="Roboto"/>
              </a:rPr>
              <a:t>Ideon Breakfast</a:t>
            </a:r>
            <a:r>
              <a:rPr lang="en-GB" sz="2750">
                <a:solidFill>
                  <a:srgbClr val="444444"/>
                </a:solidFill>
                <a:highlight>
                  <a:srgbClr val="FFFFFF"/>
                </a:highlight>
                <a:latin typeface="Roboto"/>
                <a:ea typeface="Roboto"/>
                <a:cs typeface="Roboto"/>
                <a:sym typeface="Roboto"/>
              </a:rPr>
              <a:t> at</a:t>
            </a:r>
            <a:r>
              <a:rPr lang="en-GB" sz="2750" b="1">
                <a:solidFill>
                  <a:srgbClr val="444444"/>
                </a:solidFill>
                <a:highlight>
                  <a:srgbClr val="FFFFFF"/>
                </a:highlight>
                <a:latin typeface="Roboto"/>
                <a:ea typeface="Roboto"/>
                <a:cs typeface="Roboto"/>
                <a:sym typeface="Roboto"/>
              </a:rPr>
              <a:t> Ideon</a:t>
            </a:r>
            <a:r>
              <a:rPr lang="en-GB" sz="2750">
                <a:solidFill>
                  <a:srgbClr val="444444"/>
                </a:solidFill>
                <a:highlight>
                  <a:srgbClr val="FFFFFF"/>
                </a:highlight>
                <a:latin typeface="Roboto"/>
                <a:ea typeface="Roboto"/>
                <a:cs typeface="Roboto"/>
                <a:sym typeface="Roboto"/>
              </a:rPr>
              <a:t> Science Park (Agora building, Scheelevägen 15) is a great way to meet new connections and to grow your network. No cost, no registration needed. It is also a great way to introduce your business.</a:t>
            </a:r>
            <a:endParaRPr sz="4200"/>
          </a:p>
        </p:txBody>
      </p:sp>
      <p:sp>
        <p:nvSpPr>
          <p:cNvPr id="147" name="Google Shape;147;g1a7b5a29252_0_35"/>
          <p:cNvSpPr/>
          <p:nvPr/>
        </p:nvSpPr>
        <p:spPr>
          <a:xfrm>
            <a:off x="3972682" y="1661139"/>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a7c49edd0b_0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Presentations of Best Practices</a:t>
            </a:r>
            <a:endParaRPr/>
          </a:p>
        </p:txBody>
      </p:sp>
      <p:sp>
        <p:nvSpPr>
          <p:cNvPr id="153" name="Google Shape;153;g1a7c49edd0b_0_5"/>
          <p:cNvSpPr/>
          <p:nvPr/>
        </p:nvSpPr>
        <p:spPr>
          <a:xfrm>
            <a:off x="3972682" y="1661139"/>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g1a7c49edd0b_0_5"/>
          <p:cNvPicPr preferRelativeResize="0"/>
          <p:nvPr/>
        </p:nvPicPr>
        <p:blipFill>
          <a:blip r:embed="rId3">
            <a:alphaModFix/>
          </a:blip>
          <a:stretch>
            <a:fillRect/>
          </a:stretch>
        </p:blipFill>
        <p:spPr>
          <a:xfrm>
            <a:off x="0" y="2077650"/>
            <a:ext cx="4320351" cy="3789750"/>
          </a:xfrm>
          <a:prstGeom prst="rect">
            <a:avLst/>
          </a:prstGeom>
          <a:noFill/>
          <a:ln>
            <a:noFill/>
          </a:ln>
        </p:spPr>
      </p:pic>
      <p:pic>
        <p:nvPicPr>
          <p:cNvPr id="155" name="Google Shape;155;g1a7c49edd0b_0_5"/>
          <p:cNvPicPr preferRelativeResize="0"/>
          <p:nvPr/>
        </p:nvPicPr>
        <p:blipFill>
          <a:blip r:embed="rId4">
            <a:alphaModFix/>
          </a:blip>
          <a:stretch>
            <a:fillRect/>
          </a:stretch>
        </p:blipFill>
        <p:spPr>
          <a:xfrm>
            <a:off x="4477325" y="2077650"/>
            <a:ext cx="4320351" cy="3789750"/>
          </a:xfrm>
          <a:prstGeom prst="rect">
            <a:avLst/>
          </a:prstGeom>
          <a:noFill/>
          <a:ln>
            <a:noFill/>
          </a:ln>
        </p:spPr>
      </p:pic>
      <p:pic>
        <p:nvPicPr>
          <p:cNvPr id="156" name="Google Shape;156;g1a7c49edd0b_0_5"/>
          <p:cNvPicPr preferRelativeResize="0"/>
          <p:nvPr/>
        </p:nvPicPr>
        <p:blipFill>
          <a:blip r:embed="rId5">
            <a:alphaModFix/>
          </a:blip>
          <a:stretch>
            <a:fillRect/>
          </a:stretch>
        </p:blipFill>
        <p:spPr>
          <a:xfrm>
            <a:off x="8954650" y="2077650"/>
            <a:ext cx="3089524" cy="3789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Szélesvásznú</PresentationFormat>
  <Paragraphs>98</Paragraphs>
  <Slides>16</Slides>
  <Notes>16</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16</vt:i4>
      </vt:variant>
    </vt:vector>
  </HeadingPairs>
  <TitlesOfParts>
    <vt:vector size="22" baseType="lpstr">
      <vt:lpstr>Calibri</vt:lpstr>
      <vt:lpstr>Arial</vt:lpstr>
      <vt:lpstr>Poppins</vt:lpstr>
      <vt:lpstr>Roboto</vt:lpstr>
      <vt:lpstr>Amatic SC</vt:lpstr>
      <vt:lpstr>Office Theme</vt:lpstr>
      <vt:lpstr>PowerPoint-bemutató</vt:lpstr>
      <vt:lpstr>Best4ent -Best practices over the Europe for Education to Entrepreneurship Erasmus+ KA2 Project n. 2020-1-IT01-KA202-008516  SHORT-TERM JOINT STAFF TRAINING EVENT, 17-19 October 2022 –LUND/Malmo (SWEDEN)  HOSTING ORGANIZATION: Mobilizing Expertise  Venue Place: Axel Dannielssons väg meeting room. Malmo 21574   </vt:lpstr>
      <vt:lpstr>          Presentation of Best Practice </vt:lpstr>
      <vt:lpstr>             Visit of Redi Digital School</vt:lpstr>
      <vt:lpstr>                         Redi Digital School</vt:lpstr>
      <vt:lpstr>Feedback For Redi School</vt:lpstr>
      <vt:lpstr>Ideon Breakfast</vt:lpstr>
      <vt:lpstr>Ideon Breakfast</vt:lpstr>
      <vt:lpstr>Presentations of Best Practices</vt:lpstr>
      <vt:lpstr>  Visit to Lund Ideon Innovation</vt:lpstr>
      <vt:lpstr>Ideon Innovation</vt:lpstr>
      <vt:lpstr>Visit to South Plains Brewing Factory </vt:lpstr>
      <vt:lpstr>South Plains Brewing Factory  </vt:lpstr>
      <vt:lpstr>                  Visit to Level Malmö</vt:lpstr>
      <vt:lpstr>                        Level Malmö</vt:lpstr>
      <vt:lpstr>Feedback from Level Malmö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Necmettin Meletli</dc:creator>
  <cp:lastModifiedBy>Lenkei Diána</cp:lastModifiedBy>
  <cp:revision>1</cp:revision>
  <dcterms:created xsi:type="dcterms:W3CDTF">2022-12-05T13:13:55Z</dcterms:created>
  <dcterms:modified xsi:type="dcterms:W3CDTF">2023-03-09T09:52:57Z</dcterms:modified>
</cp:coreProperties>
</file>